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2"/>
  </p:notesMasterIdLst>
  <p:handoutMasterIdLst>
    <p:handoutMasterId r:id="rId13"/>
  </p:handoutMasterIdLst>
  <p:sldIdLst>
    <p:sldId id="304" r:id="rId2"/>
    <p:sldId id="500" r:id="rId3"/>
    <p:sldId id="587" r:id="rId4"/>
    <p:sldId id="569" r:id="rId5"/>
    <p:sldId id="602" r:id="rId6"/>
    <p:sldId id="594" r:id="rId7"/>
    <p:sldId id="595" r:id="rId8"/>
    <p:sldId id="601" r:id="rId9"/>
    <p:sldId id="598" r:id="rId10"/>
    <p:sldId id="583" r:id="rId11"/>
  </p:sldIdLst>
  <p:sldSz cx="24387175" cy="13716000"/>
  <p:notesSz cx="6797675" cy="9926638"/>
  <p:custDataLst>
    <p:tags r:id="rId14"/>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7681">
          <p15:clr>
            <a:srgbClr val="A4A3A4"/>
          </p15:clr>
        </p15:guide>
        <p15:guide id="8" pos="7828">
          <p15:clr>
            <a:srgbClr val="A4A3A4"/>
          </p15:clr>
        </p15:guide>
        <p15:guide id="9" pos="7534">
          <p15:clr>
            <a:srgbClr val="A4A3A4"/>
          </p15:clr>
        </p15:guide>
        <p15:guide id="10" pos="928">
          <p15:clr>
            <a:srgbClr val="A4A3A4"/>
          </p15:clr>
        </p15:guide>
        <p15:guide id="11" pos="14429">
          <p15:clr>
            <a:srgbClr val="A4A3A4"/>
          </p15:clr>
        </p15:guide>
        <p15:guide id="12" pos="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B2D"/>
    <a:srgbClr val="537FC2"/>
    <a:srgbClr val="7C7C7C"/>
    <a:srgbClr val="333333"/>
    <a:srgbClr val="6B7592"/>
    <a:srgbClr val="3D6FB6"/>
    <a:srgbClr val="EFEFEF"/>
    <a:srgbClr val="6193CD"/>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77118" autoAdjust="0"/>
  </p:normalViewPr>
  <p:slideViewPr>
    <p:cSldViewPr snapToGrid="0" snapToObjects="1">
      <p:cViewPr varScale="1">
        <p:scale>
          <a:sx n="33" d="100"/>
          <a:sy n="33" d="100"/>
        </p:scale>
        <p:origin x="1238" y="62"/>
      </p:cViewPr>
      <p:guideLst>
        <p:guide orient="horz" pos="4320"/>
        <p:guide orient="horz" pos="560"/>
        <p:guide orient="horz" pos="8088"/>
        <p:guide orient="horz" pos="2304"/>
        <p:guide orient="horz" pos="1808"/>
        <p:guide orient="horz" pos="7739"/>
        <p:guide pos="7681"/>
        <p:guide pos="7828"/>
        <p:guide pos="7534"/>
        <p:guide pos="928"/>
        <p:guide pos="14429"/>
        <p:guide pos="60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09DB597-9DBA-4FAC-BC14-0A5AF5B1313D}" type="datetimeFigureOut">
              <a:rPr lang="de-DE" altLang="de-DE"/>
              <a:pPr>
                <a:defRPr/>
              </a:pPr>
              <a:t>17.12.2025</a:t>
            </a:fld>
            <a:endParaRPr lang="de-DE" alt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EAA753-CC57-4159-AB74-E2A3157926F2}" type="slidenum">
              <a:rPr lang="de-DE" altLang="de-DE"/>
              <a:pPr>
                <a:defRPr/>
              </a:pPr>
              <a:t>‹Nr.›</a:t>
            </a:fld>
            <a:endParaRPr lang="de-DE" altLang="de-DE"/>
          </a:p>
        </p:txBody>
      </p:sp>
    </p:spTree>
    <p:extLst>
      <p:ext uri="{BB962C8B-B14F-4D97-AF65-F5344CB8AC3E}">
        <p14:creationId xmlns:p14="http://schemas.microsoft.com/office/powerpoint/2010/main" val="166081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475E588-328A-40BA-9C27-B1965E98190C}" type="datetimeFigureOut">
              <a:rPr lang="de-DE" altLang="de-DE"/>
              <a:pPr>
                <a:defRPr/>
              </a:pPr>
              <a:t>17.12.2025</a:t>
            </a:fld>
            <a:endParaRPr lang="de-DE" alt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2E1E635-F649-45C5-8EE4-7C4320A385A7}" type="slidenum">
              <a:rPr lang="de-DE" altLang="de-DE"/>
              <a:pPr>
                <a:defRPr/>
              </a:pPr>
              <a:t>‹Nr.›</a:t>
            </a:fld>
            <a:endParaRPr lang="de-DE" altLang="de-DE"/>
          </a:p>
        </p:txBody>
      </p:sp>
    </p:spTree>
    <p:extLst>
      <p:ext uri="{BB962C8B-B14F-4D97-AF65-F5344CB8AC3E}">
        <p14:creationId xmlns:p14="http://schemas.microsoft.com/office/powerpoint/2010/main" val="3212321168"/>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E1E635-F649-45C5-8EE4-7C4320A385A7}" type="slidenum">
              <a:rPr lang="de-DE" altLang="de-DE" smtClean="0"/>
              <a:pPr>
                <a:defRPr/>
              </a:pPr>
              <a:t>1</a:t>
            </a:fld>
            <a:endParaRPr lang="de-DE" altLang="de-DE" dirty="0"/>
          </a:p>
        </p:txBody>
      </p:sp>
    </p:spTree>
    <p:extLst>
      <p:ext uri="{BB962C8B-B14F-4D97-AF65-F5344CB8AC3E}">
        <p14:creationId xmlns:p14="http://schemas.microsoft.com/office/powerpoint/2010/main" val="174437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3</a:t>
            </a:fld>
            <a:endParaRPr lang="de-DE" altLang="de-DE"/>
          </a:p>
        </p:txBody>
      </p:sp>
    </p:spTree>
    <p:extLst>
      <p:ext uri="{BB962C8B-B14F-4D97-AF65-F5344CB8AC3E}">
        <p14:creationId xmlns:p14="http://schemas.microsoft.com/office/powerpoint/2010/main" val="218120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5</a:t>
            </a:fld>
            <a:endParaRPr lang="de-DE" altLang="de-DE"/>
          </a:p>
        </p:txBody>
      </p:sp>
    </p:spTree>
    <p:extLst>
      <p:ext uri="{BB962C8B-B14F-4D97-AF65-F5344CB8AC3E}">
        <p14:creationId xmlns:p14="http://schemas.microsoft.com/office/powerpoint/2010/main" val="189543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6</a:t>
            </a:fld>
            <a:endParaRPr lang="de-DE" altLang="de-DE"/>
          </a:p>
        </p:txBody>
      </p:sp>
    </p:spTree>
    <p:extLst>
      <p:ext uri="{BB962C8B-B14F-4D97-AF65-F5344CB8AC3E}">
        <p14:creationId xmlns:p14="http://schemas.microsoft.com/office/powerpoint/2010/main" val="368728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7</a:t>
            </a:fld>
            <a:endParaRPr lang="de-DE" altLang="de-DE"/>
          </a:p>
        </p:txBody>
      </p:sp>
    </p:spTree>
    <p:extLst>
      <p:ext uri="{BB962C8B-B14F-4D97-AF65-F5344CB8AC3E}">
        <p14:creationId xmlns:p14="http://schemas.microsoft.com/office/powerpoint/2010/main" val="175906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8</a:t>
            </a:fld>
            <a:endParaRPr lang="de-DE" altLang="de-DE"/>
          </a:p>
        </p:txBody>
      </p:sp>
    </p:spTree>
    <p:extLst>
      <p:ext uri="{BB962C8B-B14F-4D97-AF65-F5344CB8AC3E}">
        <p14:creationId xmlns:p14="http://schemas.microsoft.com/office/powerpoint/2010/main" val="133113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10</a:t>
            </a:fld>
            <a:endParaRPr lang="de-DE" altLang="de-DE"/>
          </a:p>
        </p:txBody>
      </p:sp>
    </p:spTree>
    <p:extLst>
      <p:ext uri="{BB962C8B-B14F-4D97-AF65-F5344CB8AC3E}">
        <p14:creationId xmlns:p14="http://schemas.microsoft.com/office/powerpoint/2010/main" val="1902394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827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726968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1481062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58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4" r:id="rId3"/>
    <p:sldLayoutId id="2147483887" r:id="rId4"/>
  </p:sldLayoutIdLst>
  <p:transition>
    <p:wipe dir="r"/>
  </p:transition>
  <p:hf hdr="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cdoc.consol.d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3137647" y="5773738"/>
            <a:ext cx="1980331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US" altLang="de-DE" sz="10000" dirty="0">
                <a:solidFill>
                  <a:schemeClr val="bg1"/>
                </a:solidFill>
                <a:latin typeface="Calibri Light" panose="020F0302020204030204" pitchFamily="34" charset="0"/>
                <a:cs typeface="Calibri Light" panose="020F0302020204030204" pitchFamily="34" charset="0"/>
              </a:rPr>
              <a:t>KI-</a:t>
            </a:r>
            <a:r>
              <a:rPr lang="en-US" altLang="de-DE" sz="10000" dirty="0" err="1">
                <a:solidFill>
                  <a:schemeClr val="bg1"/>
                </a:solidFill>
                <a:latin typeface="Calibri Light" panose="020F0302020204030204" pitchFamily="34" charset="0"/>
                <a:cs typeface="Calibri Light" panose="020F0302020204030204" pitchFamily="34" charset="0"/>
              </a:rPr>
              <a:t>Funktionen</a:t>
            </a:r>
            <a:r>
              <a:rPr lang="en-US" altLang="de-DE" sz="10000" dirty="0">
                <a:solidFill>
                  <a:schemeClr val="bg1"/>
                </a:solidFill>
                <a:latin typeface="Calibri Light" panose="020F0302020204030204" pitchFamily="34" charset="0"/>
                <a:cs typeface="Calibri Light" panose="020F0302020204030204" pitchFamily="34" charset="0"/>
              </a:rPr>
              <a:t> in ConSol CM</a:t>
            </a:r>
            <a:endParaRPr lang="de-DE" altLang="de-DE" sz="10000" dirty="0">
              <a:solidFill>
                <a:schemeClr val="bg1"/>
              </a:solidFill>
              <a:latin typeface="Calibri Light" panose="020F0302020204030204" pitchFamily="34" charset="0"/>
              <a:cs typeface="Calibri Light" panose="020F0302020204030204" pitchFamily="34" charset="0"/>
            </a:endParaRPr>
          </a:p>
          <a:p>
            <a:pPr algn="r" eaLnBrk="1" hangingPunct="1">
              <a:lnSpc>
                <a:spcPts val="10000"/>
              </a:lnSpc>
              <a:spcBef>
                <a:spcPct val="0"/>
              </a:spcBef>
              <a:buClrTx/>
              <a:buFontTx/>
              <a:buNone/>
            </a:pPr>
            <a:endParaRPr lang="de-DE" altLang="de-DE" sz="5400" dirty="0">
              <a:solidFill>
                <a:schemeClr val="bg1"/>
              </a:solidFill>
              <a:latin typeface="Calibri Light" panose="020F0302020204030204" pitchFamily="34" charset="0"/>
              <a:cs typeface="Calibri Light" panose="020F0302020204030204" pitchFamily="34" charset="0"/>
            </a:endParaRPr>
          </a:p>
        </p:txBody>
      </p:sp>
      <p:sp>
        <p:nvSpPr>
          <p:cNvPr id="7171" name="Untertitel 2"/>
          <p:cNvSpPr txBox="1">
            <a:spLocks/>
          </p:cNvSpPr>
          <p:nvPr/>
        </p:nvSpPr>
        <p:spPr bwMode="auto">
          <a:xfrm>
            <a:off x="11453813" y="9309100"/>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de-DE" altLang="de-DE" sz="3800" i="1" dirty="0">
                <a:solidFill>
                  <a:schemeClr val="bg2"/>
                </a:solidFill>
              </a:rPr>
              <a:t>November 2025, Produktmanagement ConSol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34820" name="Inhaltsplatzhalter 2"/>
          <p:cNvSpPr txBox="1">
            <a:spLocks/>
          </p:cNvSpPr>
          <p:nvPr/>
        </p:nvSpPr>
        <p:spPr bwMode="auto">
          <a:xfrm>
            <a:off x="14944724" y="402792"/>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Sie möchten mehr über ConSol CM erfahren? </a:t>
            </a:r>
          </a:p>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Nutzen Sie unseren </a:t>
            </a:r>
            <a:r>
              <a:rPr lang="en-US" altLang="de-DE" sz="6000" dirty="0" err="1">
                <a:solidFill>
                  <a:prstClr val="white"/>
                </a:solidFill>
                <a:latin typeface="Calibri Light" panose="020F0302020204030204" pitchFamily="34" charset="0"/>
                <a:cs typeface="Calibri Light" panose="020F0302020204030204" pitchFamily="34" charset="0"/>
                <a:hlinkClick r:id="rId3"/>
              </a:rPr>
              <a:t>TecDoc</a:t>
            </a:r>
            <a:r>
              <a:rPr lang="en-US" altLang="de-DE" sz="6000" dirty="0">
                <a:solidFill>
                  <a:prstClr val="white"/>
                </a:solidFill>
                <a:latin typeface="Calibri Light" panose="020F0302020204030204" pitchFamily="34" charset="0"/>
                <a:cs typeface="Calibri Light" panose="020F0302020204030204" pitchFamily="34" charset="0"/>
                <a:hlinkClick r:id="rId3"/>
              </a:rPr>
              <a:t>-Server</a:t>
            </a:r>
            <a:r>
              <a:rPr lang="en-US" altLang="de-DE" sz="6000" dirty="0">
                <a:solidFill>
                  <a:prstClr val="white"/>
                </a:solidFill>
                <a:latin typeface="Calibri Light" panose="020F0302020204030204" pitchFamily="34" charset="0"/>
                <a:cs typeface="Calibri Light" panose="020F0302020204030204" pitchFamily="34" charset="0"/>
              </a:rPr>
              <a:t> </a:t>
            </a:r>
          </a:p>
          <a:p>
            <a:pPr>
              <a:buFont typeface="Arial" panose="020B0604020202020204" pitchFamily="34" charset="0"/>
              <a:buNone/>
            </a:pPr>
            <a:endParaRPr lang="en-US" altLang="de-DE" sz="3400" b="1" dirty="0">
              <a:solidFill>
                <a:srgbClr val="F5CB2D"/>
              </a:solidFill>
            </a:endParaRPr>
          </a:p>
          <a:p>
            <a:pPr>
              <a:buFont typeface="Arial" panose="020B0604020202020204" pitchFamily="34" charset="0"/>
              <a:buNone/>
            </a:pPr>
            <a:r>
              <a:rPr lang="en-US" altLang="de-DE" sz="3400" b="1" dirty="0">
                <a:solidFill>
                  <a:srgbClr val="F5CB2D"/>
                </a:solidFill>
              </a:rPr>
              <a:t>Dort finden Sie: </a:t>
            </a:r>
          </a:p>
          <a:p>
            <a:pPr marL="457200" indent="-457200">
              <a:buClr>
                <a:srgbClr val="FFCC00"/>
              </a:buClr>
            </a:pPr>
            <a:r>
              <a:rPr lang="en-US" altLang="de-DE" sz="3400" b="1" dirty="0">
                <a:solidFill>
                  <a:srgbClr val="F5CB2D"/>
                </a:solidFill>
              </a:rPr>
              <a:t>Handbücher</a:t>
            </a:r>
          </a:p>
          <a:p>
            <a:pPr marL="1200150" lvl="1" indent="-457200">
              <a:buClr>
                <a:srgbClr val="FFCC00"/>
              </a:buClr>
            </a:pPr>
            <a:r>
              <a:rPr lang="en-US" altLang="de-DE" sz="3400" b="1" dirty="0">
                <a:solidFill>
                  <a:srgbClr val="F5CB2D"/>
                </a:solidFill>
              </a:rPr>
              <a:t>Administrator</a:t>
            </a:r>
          </a:p>
          <a:p>
            <a:pPr marL="1200150" lvl="1" indent="-457200">
              <a:buClr>
                <a:srgbClr val="FFCC00"/>
              </a:buClr>
            </a:pPr>
            <a:r>
              <a:rPr lang="en-US" altLang="de-DE" sz="3400" b="1" dirty="0">
                <a:solidFill>
                  <a:srgbClr val="F5CB2D"/>
                </a:solidFill>
              </a:rPr>
              <a:t>Benutzer</a:t>
            </a:r>
          </a:p>
          <a:p>
            <a:pPr marL="457200" indent="-457200">
              <a:buClr>
                <a:srgbClr val="FFCC00"/>
              </a:buClr>
            </a:pPr>
            <a:r>
              <a:rPr lang="en-US" altLang="de-DE" sz="3400" b="1" dirty="0">
                <a:solidFill>
                  <a:srgbClr val="F5CB2D"/>
                </a:solidFill>
              </a:rPr>
              <a:t>Release Notes</a:t>
            </a:r>
          </a:p>
          <a:p>
            <a:pPr marL="457200" indent="-457200">
              <a:buClr>
                <a:srgbClr val="FFCC00"/>
              </a:buClr>
            </a:pPr>
            <a:r>
              <a:rPr lang="en-US" altLang="de-DE" sz="3400" b="1" dirty="0">
                <a:solidFill>
                  <a:srgbClr val="F5CB2D"/>
                </a:solidFill>
              </a:rPr>
              <a:t>System Requirements</a:t>
            </a:r>
          </a:p>
          <a:p>
            <a:pPr marL="457200" indent="-457200">
              <a:buClr>
                <a:srgbClr val="FFCC00"/>
              </a:buClr>
            </a:pPr>
            <a:r>
              <a:rPr lang="en-US" altLang="de-DE" sz="3400" b="1" dirty="0">
                <a:solidFill>
                  <a:srgbClr val="F5CB2D"/>
                </a:solidFill>
              </a:rPr>
              <a:t>Feature-</a:t>
            </a:r>
            <a:r>
              <a:rPr lang="en-US" altLang="de-DE" sz="3400" b="1" dirty="0" err="1">
                <a:solidFill>
                  <a:srgbClr val="F5CB2D"/>
                </a:solidFill>
              </a:rPr>
              <a:t>Präsentationen</a:t>
            </a:r>
            <a:endParaRPr lang="en-US" altLang="de-DE" sz="3400" b="1" dirty="0">
              <a:solidFill>
                <a:srgbClr val="F5CB2D"/>
              </a:solidFill>
            </a:endParaRPr>
          </a:p>
          <a:p>
            <a:pPr marL="457200" indent="-457200">
              <a:buClr>
                <a:srgbClr val="FFCC00"/>
              </a:buClr>
            </a:pPr>
            <a:r>
              <a:rPr lang="en-US" altLang="de-DE" sz="3400" b="1" dirty="0">
                <a:solidFill>
                  <a:srgbClr val="F5CB2D"/>
                </a:solidFill>
              </a:rPr>
              <a:t>Solutions</a:t>
            </a:r>
          </a:p>
          <a:p>
            <a:pPr marL="457200" indent="-457200">
              <a:buClr>
                <a:srgbClr val="FFCC00"/>
              </a:buClr>
            </a:pPr>
            <a:endParaRPr lang="en-US" altLang="de-DE" sz="3400" b="1" dirty="0">
              <a:solidFill>
                <a:srgbClr val="F5CB2D"/>
              </a:solidFill>
            </a:endParaRPr>
          </a:p>
          <a:p>
            <a:pPr>
              <a:buClr>
                <a:srgbClr val="FFCC00"/>
              </a:buClr>
              <a:buFont typeface="Arial" panose="020B0604020202020204" pitchFamily="34" charset="0"/>
              <a:buNone/>
            </a:pPr>
            <a:r>
              <a:rPr lang="de-DE" altLang="de-DE" sz="6000" dirty="0">
                <a:solidFill>
                  <a:prstClr val="white"/>
                </a:solidFill>
                <a:latin typeface="Calibri Light" panose="020F0302020204030204" pitchFamily="34" charset="0"/>
                <a:cs typeface="Calibri Light" panose="020F0302020204030204" pitchFamily="34" charset="0"/>
              </a:rPr>
              <a:t>Viel Spaß mit der neuen ConSol CM-Version!</a:t>
            </a:r>
          </a:p>
        </p:txBody>
      </p:sp>
      <p:pic>
        <p:nvPicPr>
          <p:cNvPr id="5" name="Grafik 4" descr="Ein Bild, das Text, Screenshot, Software, Website enthält.&#10;&#10;KI-generierte Inhalte können fehlerhaft sein.">
            <a:extLst>
              <a:ext uri="{FF2B5EF4-FFF2-40B4-BE49-F238E27FC236}">
                <a16:creationId xmlns:a16="http://schemas.microsoft.com/office/drawing/2014/main" id="{87DCA74C-E3C6-1B55-9A6C-D018009C1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334103" cy="13716000"/>
          </a:xfrm>
          <a:prstGeom prst="rect">
            <a:avLst/>
          </a:prstGeom>
        </p:spPr>
      </p:pic>
    </p:spTree>
    <p:extLst>
      <p:ext uri="{BB962C8B-B14F-4D97-AF65-F5344CB8AC3E}">
        <p14:creationId xmlns:p14="http://schemas.microsoft.com/office/powerpoint/2010/main" val="357729824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1988" name="Inhaltsplatzhalter 2"/>
          <p:cNvSpPr txBox="1">
            <a:spLocks/>
          </p:cNvSpPr>
          <p:nvPr/>
        </p:nvSpPr>
        <p:spPr bwMode="auto">
          <a:xfrm>
            <a:off x="720755" y="3831536"/>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de-DE" sz="5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Liebe ConSol-Kunden, liebe ConSol CM-Kunden,</a:t>
            </a:r>
            <a:r>
              <a:rPr lang="de-DE" sz="5400" dirty="0">
                <a:latin typeface="Calibri Light" panose="020F0302020204030204" pitchFamily="34" charset="0"/>
                <a:ea typeface="Calibri Light" panose="020F0302020204030204" pitchFamily="34" charset="0"/>
                <a:cs typeface="Calibri Light" panose="020F0302020204030204" pitchFamily="34" charset="0"/>
              </a:rPr>
              <a:t> </a:t>
            </a:r>
          </a:p>
          <a:p>
            <a:pPr>
              <a:buNone/>
            </a:pPr>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wir freuen uns, Ihnen heute die integrierten KI-Funktionen in ConSol CM vorstellen zu dürfen.</a:t>
            </a:r>
            <a:b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Mit dem Einsatz moderner Sprachmodelle (LLMs) direkt im System ermöglichen wir smarte Automatisierung – ganz ohne Umwege oder externe Tools.</a:t>
            </a:r>
          </a:p>
          <a:p>
            <a:pPr>
              <a:buNone/>
            </a:pPr>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Ihr Mehrwert:</a:t>
            </a:r>
          </a:p>
          <a:p>
            <a:pPr marL="457200" indent="-457200"/>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Weniger manuelle Arbeit, mehr Fokus auf das Wesentliche</a:t>
            </a:r>
          </a:p>
          <a:p>
            <a:pPr marL="457200" indent="-457200"/>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Schneller Überblick durch automatische Vorgangszusammenfassungen</a:t>
            </a:r>
          </a:p>
          <a:p>
            <a:pPr marL="457200" indent="-457200"/>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Flexible Konfiguration direkt in der Web Admin Suite</a:t>
            </a:r>
          </a:p>
          <a:p>
            <a:pPr>
              <a:buNone/>
            </a:pPr>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Diese Funktionen lassen sich nahtlos in bestehende Workflows integrieren und sorgen so für spürbare Entlastung im Arbeitsalltag.</a:t>
            </a:r>
          </a:p>
          <a:p>
            <a:pPr>
              <a:buNone/>
            </a:pPr>
            <a:r>
              <a:rPr lang="de-DE"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Für Fragen oder eine Live-Demo stehen wir Ihnen jederzeit gerne zur Verfügung!</a:t>
            </a:r>
          </a:p>
          <a:p>
            <a:pPr>
              <a:buNone/>
            </a:pPr>
            <a:r>
              <a:rPr lang="de-DE" sz="3400" b="1" i="1" dirty="0">
                <a:solidFill>
                  <a:schemeClr val="bg1"/>
                </a:solidFill>
                <a:latin typeface="Calibri Light" panose="020F0302020204030204" pitchFamily="34" charset="0"/>
              </a:rPr>
              <a:t>Ihr ConSol CM Produktmanagement &amp; Sales-Team</a:t>
            </a:r>
          </a:p>
        </p:txBody>
      </p:sp>
      <p:pic>
        <p:nvPicPr>
          <p:cNvPr id="4198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p:nvPr/>
        </p:nvGrpSpPr>
        <p:grpSpPr>
          <a:xfrm>
            <a:off x="14800949" y="11071614"/>
            <a:ext cx="8172731" cy="2503393"/>
            <a:chOff x="3058175" y="6918874"/>
            <a:chExt cx="4687797" cy="1460448"/>
          </a:xfrm>
        </p:grpSpPr>
        <p:pic>
          <p:nvPicPr>
            <p:cNvPr id="10" name="Grafik 9" descr="C:\Users\kramerk\AppData\Local\Microsoft\Windows\Temporary Internet Files\Content.Outlook\08QJRD8A\user-avatar.png"/>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11" name="Grafik 10"/>
            <p:cNvPicPr>
              <a:picLocks noChangeAspect="1"/>
            </p:cNvPicPr>
            <p:nvPr/>
          </p:nvPicPr>
          <p:blipFill rotWithShape="1">
            <a:blip r:embed="rId5"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14" name="Grafik 13"/>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15" name="Rechteck 14"/>
            <p:cNvSpPr/>
            <p:nvPr/>
          </p:nvSpPr>
          <p:spPr>
            <a:xfrm>
              <a:off x="3058175" y="8002261"/>
              <a:ext cx="1055639" cy="377061"/>
            </a:xfrm>
            <a:prstGeom prst="rect">
              <a:avLst/>
            </a:prstGeom>
          </p:spPr>
          <p:txBody>
            <a:bodyPr wrap="square">
              <a:spAutoFit/>
            </a:bodyPr>
            <a:lstStyle/>
            <a:p>
              <a:pPr algn="ctr"/>
              <a:r>
                <a:rPr lang="en-US" sz="1800" b="1" dirty="0">
                  <a:latin typeface="Calibri Light" panose="020F0302020204030204" pitchFamily="34" charset="0"/>
                </a:rPr>
                <a:t>Johanna </a:t>
              </a:r>
              <a:br>
                <a:rPr lang="en-US" sz="1800" b="1" dirty="0">
                  <a:latin typeface="Calibri Light" panose="020F0302020204030204" pitchFamily="34" charset="0"/>
                </a:rPr>
              </a:br>
              <a:r>
                <a:rPr lang="en-US" sz="1800" b="1" dirty="0">
                  <a:latin typeface="Calibri Light" panose="020F0302020204030204" pitchFamily="34" charset="0"/>
                </a:rPr>
                <a:t>Juszak</a:t>
              </a:r>
            </a:p>
          </p:txBody>
        </p:sp>
        <p:sp>
          <p:nvSpPr>
            <p:cNvPr id="17" name="Rechteck 16"/>
            <p:cNvSpPr/>
            <p:nvPr/>
          </p:nvSpPr>
          <p:spPr>
            <a:xfrm>
              <a:off x="4090879" y="7992598"/>
              <a:ext cx="1295857" cy="377061"/>
            </a:xfrm>
            <a:prstGeom prst="rect">
              <a:avLst/>
            </a:prstGeom>
          </p:spPr>
          <p:txBody>
            <a:bodyPr wrap="square">
              <a:spAutoFit/>
            </a:bodyPr>
            <a:lstStyle/>
            <a:p>
              <a:pPr algn="ctr"/>
              <a:r>
                <a:rPr lang="en-US" sz="1800" b="1" dirty="0">
                  <a:latin typeface="Calibri Light" panose="020F0302020204030204" pitchFamily="34" charset="0"/>
                </a:rPr>
                <a:t>Engelbert </a:t>
              </a:r>
              <a:br>
                <a:rPr lang="en-US" sz="1800" b="1" dirty="0">
                  <a:latin typeface="Calibri Light" panose="020F0302020204030204" pitchFamily="34" charset="0"/>
                </a:rPr>
              </a:br>
              <a:r>
                <a:rPr lang="en-US" sz="1800" b="1" dirty="0">
                  <a:latin typeface="Calibri Light" panose="020F0302020204030204" pitchFamily="34" charset="0"/>
                </a:rPr>
                <a:t>Tomes</a:t>
              </a:r>
            </a:p>
          </p:txBody>
        </p:sp>
        <p:sp>
          <p:nvSpPr>
            <p:cNvPr id="19" name="Rechteck 18"/>
            <p:cNvSpPr/>
            <p:nvPr/>
          </p:nvSpPr>
          <p:spPr>
            <a:xfrm>
              <a:off x="5278095" y="7990930"/>
              <a:ext cx="1295857" cy="377061"/>
            </a:xfrm>
            <a:prstGeom prst="rect">
              <a:avLst/>
            </a:prstGeom>
          </p:spPr>
          <p:txBody>
            <a:bodyPr wrap="square">
              <a:spAutoFit/>
            </a:bodyPr>
            <a:lstStyle/>
            <a:p>
              <a:pPr algn="ctr"/>
              <a:r>
                <a:rPr lang="en-US" sz="1800" b="1" dirty="0">
                  <a:latin typeface="Calibri Light" panose="020F0302020204030204" pitchFamily="34" charset="0"/>
                </a:rPr>
                <a:t>Florian </a:t>
              </a:r>
              <a:br>
                <a:rPr lang="en-US" sz="1800" b="1" dirty="0">
                  <a:latin typeface="Calibri Light" panose="020F0302020204030204" pitchFamily="34" charset="0"/>
                </a:rPr>
              </a:br>
              <a:r>
                <a:rPr lang="en-US" sz="1800" b="1" dirty="0">
                  <a:latin typeface="Calibri Light" panose="020F0302020204030204" pitchFamily="34" charset="0"/>
                </a:rPr>
                <a:t>Fiessmann</a:t>
              </a:r>
            </a:p>
          </p:txBody>
        </p:sp>
        <p:sp>
          <p:nvSpPr>
            <p:cNvPr id="20" name="Rechteck 19"/>
            <p:cNvSpPr/>
            <p:nvPr/>
          </p:nvSpPr>
          <p:spPr>
            <a:xfrm>
              <a:off x="6450115" y="7990418"/>
              <a:ext cx="1295857" cy="377061"/>
            </a:xfrm>
            <a:prstGeom prst="rect">
              <a:avLst/>
            </a:prstGeom>
          </p:spPr>
          <p:txBody>
            <a:bodyPr wrap="square">
              <a:spAutoFit/>
            </a:bodyPr>
            <a:lstStyle/>
            <a:p>
              <a:pPr algn="ctr"/>
              <a:r>
                <a:rPr lang="en-US" sz="1800" b="1" dirty="0">
                  <a:latin typeface="Calibri Light" panose="020F0302020204030204" pitchFamily="34" charset="0"/>
                </a:rPr>
                <a:t>Kai </a:t>
              </a:r>
              <a:br>
                <a:rPr lang="en-US" sz="1800" b="1" dirty="0">
                  <a:latin typeface="Calibri Light" panose="020F0302020204030204" pitchFamily="34" charset="0"/>
                </a:rPr>
              </a:br>
              <a:r>
                <a:rPr lang="en-US" sz="1800" b="1" dirty="0" err="1">
                  <a:latin typeface="Calibri Light" panose="020F0302020204030204" pitchFamily="34" charset="0"/>
                </a:rPr>
                <a:t>Hinke</a:t>
              </a:r>
              <a:endParaRPr lang="en-US" sz="1800" b="1" dirty="0">
                <a:latin typeface="Calibri Light" panose="020F0302020204030204" pitchFamily="34" charset="0"/>
              </a:endParaRPr>
            </a:p>
          </p:txBody>
        </p:sp>
      </p:grpSp>
      <p:pic>
        <p:nvPicPr>
          <p:cNvPr id="4" name="Grafik 3" descr="Ein Bild, das Menschliches Gesicht, Lächeln, Person, Porträt enthält.&#10;&#10;KI-generierte Inhalte können fehlerhaft sein.">
            <a:extLst>
              <a:ext uri="{FF2B5EF4-FFF2-40B4-BE49-F238E27FC236}">
                <a16:creationId xmlns:a16="http://schemas.microsoft.com/office/drawing/2014/main" id="{42EC6274-80A9-0D84-FF87-150EAF6FF9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917" y="11077194"/>
            <a:ext cx="1556777" cy="1811926"/>
          </a:xfrm>
          <a:prstGeom prst="rect">
            <a:avLst/>
          </a:prstGeom>
        </p:spPr>
      </p:pic>
    </p:spTree>
    <p:extLst>
      <p:ext uri="{BB962C8B-B14F-4D97-AF65-F5344CB8AC3E}">
        <p14:creationId xmlns:p14="http://schemas.microsoft.com/office/powerpoint/2010/main" val="366855056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A0880-8284-A363-2460-00F42C280CC7}"/>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563E4CBB-D84E-EB78-0B9C-26D88BA74E91}"/>
              </a:ext>
            </a:extLst>
          </p:cNvPr>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LLM-Verbindungen einrichten</a:t>
            </a:r>
          </a:p>
        </p:txBody>
      </p:sp>
      <p:sp>
        <p:nvSpPr>
          <p:cNvPr id="17411" name="Inhaltsplatzhalter 2">
            <a:extLst>
              <a:ext uri="{FF2B5EF4-FFF2-40B4-BE49-F238E27FC236}">
                <a16:creationId xmlns:a16="http://schemas.microsoft.com/office/drawing/2014/main" id="{362639A2-F7CB-6D02-2D5B-743F8BD50DF0}"/>
              </a:ext>
            </a:extLst>
          </p:cNvPr>
          <p:cNvSpPr>
            <a:spLocks noGrp="1"/>
          </p:cNvSpPr>
          <p:nvPr>
            <p:ph idx="1"/>
          </p:nvPr>
        </p:nvSpPr>
        <p:spPr>
          <a:xfrm>
            <a:off x="1473200" y="3260035"/>
            <a:ext cx="13291015" cy="8547651"/>
          </a:xfrm>
        </p:spPr>
        <p:txBody>
          <a:bodyPr/>
          <a:lstStyle/>
          <a:p>
            <a:pPr marL="0" indent="0">
              <a:buNone/>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Grundvoraussetzung für alle KI-Funktionen</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Alle KI-Funktionen in ConSol CM basieren auf einem angebundenen Sprachmodell (LLM). Die Verbindung wird zentral in der Web Admin Suite eingerichtet.</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So gehen Sie vor:</a:t>
            </a:r>
          </a:p>
          <a:p>
            <a:pPr marL="514350" indent="-514350">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Öffnen Sie die Seite „LLM-Verbindungen“ in der Web Admin Suite.</a:t>
            </a:r>
          </a:p>
          <a:p>
            <a:pPr marL="514350" indent="-514350">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Legen Sie eine neue Verbindung an oder bearbeiten Sie die Standardverbindung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default</a:t>
            </a:r>
            <a:r>
              <a:rPr lang="de-DE" sz="3400" dirty="0">
                <a:latin typeface="Calibri Light" panose="020F0302020204030204" pitchFamily="34" charset="0"/>
                <a:ea typeface="Calibri Light" panose="020F0302020204030204" pitchFamily="34" charset="0"/>
                <a:cs typeface="Calibri Light" panose="020F0302020204030204" pitchFamily="34" charset="0"/>
              </a:rPr>
              <a:t>“.</a:t>
            </a:r>
          </a:p>
          <a:p>
            <a:pPr marL="514350" indent="-514350">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Wählen Sie die Art des Providers, z. B. OpenAI,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Ollama</a:t>
            </a:r>
            <a:r>
              <a:rPr lang="de-DE" sz="3400" dirty="0">
                <a:latin typeface="Calibri Light" panose="020F0302020204030204" pitchFamily="34" charset="0"/>
                <a:ea typeface="Calibri Light" panose="020F0302020204030204" pitchFamily="34" charset="0"/>
                <a:cs typeface="Calibri Light" panose="020F0302020204030204" pitchFamily="34" charset="0"/>
              </a:rPr>
              <a:t> oder Azure.</a:t>
            </a:r>
          </a:p>
          <a:p>
            <a:pPr marL="514350" indent="-514350">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Geben Sie die API-URL und die Zugangsdaten zu Ihrem LLM-Dienst ein</a:t>
            </a:r>
          </a:p>
          <a:p>
            <a:pPr marL="514350" indent="-514350">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Entscheiden Sie, ob der Privacy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Purger</a:t>
            </a:r>
            <a:r>
              <a:rPr lang="de-DE" sz="3400" dirty="0">
                <a:latin typeface="Calibri Light" panose="020F0302020204030204" pitchFamily="34" charset="0"/>
                <a:ea typeface="Calibri Light" panose="020F0302020204030204" pitchFamily="34" charset="0"/>
                <a:cs typeface="Calibri Light" panose="020F0302020204030204" pitchFamily="34" charset="0"/>
              </a:rPr>
              <a:t> genutzt werden soll.</a:t>
            </a:r>
          </a:p>
          <a:p>
            <a:pPr marL="514350" indent="-514350">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Testen und speichern Sie die Verbindung.</a:t>
            </a: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AC2B274D-5988-E313-D06A-75F1DD8BD4DB}"/>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a:extLst>
              <a:ext uri="{FF2B5EF4-FFF2-40B4-BE49-F238E27FC236}">
                <a16:creationId xmlns:a16="http://schemas.microsoft.com/office/drawing/2014/main" id="{6A47E10C-44F6-68D6-DFDA-39992184DA39}"/>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3</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6" name="Grafik 5" descr="Ein Bild, das Text, Screenshot, Zahl, Schrift enthält.&#10;&#10;KI-generierte Inhalte können fehlerhaft sein.">
            <a:extLst>
              <a:ext uri="{FF2B5EF4-FFF2-40B4-BE49-F238E27FC236}">
                <a16:creationId xmlns:a16="http://schemas.microsoft.com/office/drawing/2014/main" id="{E791B1B8-FBFF-8A6B-F529-84120AEE4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3448" y="3308565"/>
            <a:ext cx="7622052" cy="7098869"/>
          </a:xfrm>
          <a:prstGeom prst="rect">
            <a:avLst/>
          </a:prstGeom>
        </p:spPr>
      </p:pic>
    </p:spTree>
    <p:extLst>
      <p:ext uri="{BB962C8B-B14F-4D97-AF65-F5344CB8AC3E}">
        <p14:creationId xmlns:p14="http://schemas.microsoft.com/office/powerpoint/2010/main" val="105204864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sz="7500" dirty="0"/>
              <a:t>Prompts in der Web Admin Suite verwalten</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241093" y="3120838"/>
            <a:ext cx="21904987" cy="1177358"/>
          </a:xfrm>
        </p:spPr>
        <p:txBody>
          <a:bodyPr/>
          <a:lstStyle/>
          <a:p>
            <a:pPr marL="0" indent="0">
              <a:buNone/>
              <a:defRPr/>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Kontextsteuerung für Ihre KI-Funktionen</a:t>
            </a:r>
          </a:p>
          <a:p>
            <a:pPr marL="0" indent="0">
              <a:buNone/>
              <a:defRPr/>
            </a:pPr>
            <a:endParaRPr lang="de-DE" altLang="de-DE" sz="5400" dirty="0">
              <a:solidFill>
                <a:srgbClr val="F5CB2D"/>
              </a:solidFill>
              <a:latin typeface="Calibri Light" panose="020F0302020204030204" pitchFamily="34" charset="0"/>
              <a:cs typeface="Calibri Light" panose="020F0302020204030204" pitchFamily="34" charset="0"/>
            </a:endParaRP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p:cNvSpPr/>
          <p:nvPr/>
        </p:nvSpPr>
        <p:spPr>
          <a:xfrm>
            <a:off x="2230893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4</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136F3428-966E-422F-893F-ACEB6449CCA7}"/>
              </a:ext>
            </a:extLst>
          </p:cNvPr>
          <p:cNvSpPr txBox="1">
            <a:spLocks/>
          </p:cNvSpPr>
          <p:nvPr/>
        </p:nvSpPr>
        <p:spPr bwMode="auto">
          <a:xfrm>
            <a:off x="1241093" y="4212493"/>
            <a:ext cx="14470786" cy="50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Prompts sind zentrale Texteingaben, die das Verhalten eines LLM steuern und ihm erklären, was zu tun ist. In ConSol CM können diese Prompts direkt über die Web Admin Suite verwaltet und angepasst werden.</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So funktioniert’s:</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Die Prompts für Standardfunktionen werden automatisch als System-Prompts erstellt (z. B.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translation</a:t>
            </a:r>
            <a:r>
              <a:rPr lang="de-DE" sz="3400" dirty="0">
                <a:latin typeface="Calibri Light" panose="020F0302020204030204" pitchFamily="34" charset="0"/>
                <a:ea typeface="Calibri Light" panose="020F0302020204030204" pitchFamily="34" charset="0"/>
                <a:cs typeface="Calibri Light" panose="020F0302020204030204" pitchFamily="34" charset="0"/>
              </a:rPr>
              <a:t> prompt“ oder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summary</a:t>
            </a:r>
            <a:r>
              <a:rPr lang="de-DE" sz="3400" dirty="0">
                <a:latin typeface="Calibri Light" panose="020F0302020204030204" pitchFamily="34" charset="0"/>
                <a:ea typeface="Calibri Light" panose="020F0302020204030204" pitchFamily="34" charset="0"/>
                <a:cs typeface="Calibri Light" panose="020F0302020204030204" pitchFamily="34" charset="0"/>
              </a:rPr>
              <a:t> prompt“)</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Auf der Seite „Prompts“ in der Web Admin Suite können Sie: </a:t>
            </a:r>
          </a:p>
          <a:p>
            <a:pPr marL="1054100" lvl="1" indent="-457200"/>
            <a:r>
              <a:rPr lang="de-DE" sz="3200" dirty="0">
                <a:latin typeface="Calibri Light" panose="020F0302020204030204" pitchFamily="34" charset="0"/>
                <a:ea typeface="Calibri Light" panose="020F0302020204030204" pitchFamily="34" charset="0"/>
                <a:cs typeface="Calibri Light" panose="020F0302020204030204" pitchFamily="34" charset="0"/>
              </a:rPr>
              <a:t>System-Prompts bearbeiten und inhaltlich anpassen</a:t>
            </a:r>
          </a:p>
          <a:p>
            <a:pPr marL="1054100" lvl="1" indent="-457200"/>
            <a:r>
              <a:rPr lang="de-DE" sz="3200" dirty="0">
                <a:latin typeface="Calibri Light" panose="020F0302020204030204" pitchFamily="34" charset="0"/>
                <a:ea typeface="Calibri Light" panose="020F0302020204030204" pitchFamily="34" charset="0"/>
                <a:cs typeface="Calibri Light" panose="020F0302020204030204" pitchFamily="34" charset="0"/>
              </a:rPr>
              <a:t>Eigene Prompts erstellen</a:t>
            </a:r>
          </a:p>
        </p:txBody>
      </p:sp>
      <p:sp>
        <p:nvSpPr>
          <p:cNvPr id="2" name="Inhaltsplatzhalter 2">
            <a:extLst>
              <a:ext uri="{FF2B5EF4-FFF2-40B4-BE49-F238E27FC236}">
                <a16:creationId xmlns:a16="http://schemas.microsoft.com/office/drawing/2014/main" id="{E1A15288-9FF9-1C37-E2C5-15EEE81EE3BA}"/>
              </a:ext>
            </a:extLst>
          </p:cNvPr>
          <p:cNvSpPr txBox="1">
            <a:spLocks/>
          </p:cNvSpPr>
          <p:nvPr/>
        </p:nvSpPr>
        <p:spPr bwMode="auto">
          <a:xfrm>
            <a:off x="1116218" y="10254455"/>
            <a:ext cx="22029862" cy="314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i="1" dirty="0">
                <a:latin typeface="Calibri Light" panose="020F0302020204030204" pitchFamily="34" charset="0"/>
                <a:ea typeface="Calibri Light" panose="020F0302020204030204" pitchFamily="34" charset="0"/>
                <a:cs typeface="Calibri Light" panose="020F0302020204030204" pitchFamily="34" charset="0"/>
              </a:rPr>
              <a:t>Nutzen Sie den Prompt-Assistenten, wenn Sie sich unsicher sind, wie ein Prompt zu formulieren ist. Der Assistent führt Sie in klaren Schritten durch die notwendigen Angaben, sodass Sie auch ohne Expertenwissen, funktionierende Prompts erstellen können.</a:t>
            </a:r>
          </a:p>
        </p:txBody>
      </p:sp>
      <p:pic>
        <p:nvPicPr>
          <p:cNvPr id="8" name="Grafik 7" descr="Ein Bild, das Text, Screenshot, Schrift, Zahl enthält.&#10;&#10;KI-generierte Inhalte können fehlerhaft sein.">
            <a:extLst>
              <a:ext uri="{FF2B5EF4-FFF2-40B4-BE49-F238E27FC236}">
                <a16:creationId xmlns:a16="http://schemas.microsoft.com/office/drawing/2014/main" id="{DC522F13-E496-10F7-6855-16AC48548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1421" y="3120838"/>
            <a:ext cx="6964617" cy="6114567"/>
          </a:xfrm>
          <a:prstGeom prst="rect">
            <a:avLst/>
          </a:prstGeom>
        </p:spPr>
      </p:pic>
    </p:spTree>
    <p:extLst>
      <p:ext uri="{BB962C8B-B14F-4D97-AF65-F5344CB8AC3E}">
        <p14:creationId xmlns:p14="http://schemas.microsoft.com/office/powerpoint/2010/main" val="389520432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A4C11-571A-7FE9-576A-C1DAC9D4036C}"/>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2976F1BB-3FCC-E15E-0838-A2B3D9102FD5}"/>
              </a:ext>
            </a:extLst>
          </p:cNvPr>
          <p:cNvSpPr>
            <a:spLocks noGrp="1"/>
          </p:cNvSpPr>
          <p:nvPr>
            <p:ph type="title"/>
          </p:nvPr>
        </p:nvSpPr>
        <p:spPr/>
        <p:txBody>
          <a:bodyPr/>
          <a:lstStyle/>
          <a:p>
            <a:r>
              <a:rPr lang="de-DE" sz="8000" dirty="0"/>
              <a:t>Standard-KI-Funktionen in ConSol CM aktivieren</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A4E93C0E-32CC-291D-FDDC-88A41A2B7F0D}"/>
              </a:ext>
            </a:extLst>
          </p:cNvPr>
          <p:cNvSpPr>
            <a:spLocks noGrp="1"/>
          </p:cNvSpPr>
          <p:nvPr>
            <p:ph idx="1"/>
          </p:nvPr>
        </p:nvSpPr>
        <p:spPr>
          <a:xfrm>
            <a:off x="1241093" y="3120838"/>
            <a:ext cx="21904987" cy="1177358"/>
          </a:xfrm>
        </p:spPr>
        <p:txBody>
          <a:bodyPr/>
          <a:lstStyle/>
          <a:p>
            <a:pPr marL="0" indent="0">
              <a:buNone/>
              <a:defRPr/>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Smarte Unterstützung auch ohne Add-on</a:t>
            </a:r>
          </a:p>
          <a:p>
            <a:pPr marL="0" indent="0">
              <a:buNone/>
              <a:defRPr/>
            </a:pPr>
            <a:endParaRPr lang="de-DE" altLang="de-DE" sz="5400" dirty="0">
              <a:solidFill>
                <a:srgbClr val="F5CB2D"/>
              </a:solidFill>
              <a:latin typeface="Calibri Light" panose="020F0302020204030204" pitchFamily="34" charset="0"/>
              <a:cs typeface="Calibri Light" panose="020F0302020204030204" pitchFamily="34" charset="0"/>
            </a:endParaRP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58814E62-FC7B-4A25-160B-C681FF649962}"/>
              </a:ext>
            </a:extLst>
          </p:cNvPr>
          <p:cNvSpPr/>
          <p:nvPr/>
        </p:nvSpPr>
        <p:spPr>
          <a:xfrm>
            <a:off x="2230893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a:extLst>
              <a:ext uri="{FF2B5EF4-FFF2-40B4-BE49-F238E27FC236}">
                <a16:creationId xmlns:a16="http://schemas.microsoft.com/office/drawing/2014/main" id="{B78AAE60-A91E-0C24-A742-FFF9BBAB6567}"/>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387F6D04-73FE-9742-4E0E-C17C5004A3FD}"/>
              </a:ext>
            </a:extLst>
          </p:cNvPr>
          <p:cNvSpPr txBox="1">
            <a:spLocks/>
          </p:cNvSpPr>
          <p:nvPr/>
        </p:nvSpPr>
        <p:spPr bwMode="auto">
          <a:xfrm>
            <a:off x="1241093" y="4021868"/>
            <a:ext cx="19763213" cy="85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ConSol CM bietet bereits im Standardumfang KI-Funktionen, die sich einfach aktivieren und konfigurieren lassen – direkt in der Web Admin Suite.</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Automatische Übersetzung von Feldnamen und Portaltexten</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Zusammenfassungen der Vorgangskommunikation</a:t>
            </a:r>
          </a:p>
          <a:p>
            <a:pPr marL="0" indent="0">
              <a:buNone/>
            </a:pPr>
            <a:endParaRPr lang="de-DE" sz="34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So aktivieren Sie die Funktionen:</a:t>
            </a:r>
          </a:p>
          <a:p>
            <a:pPr>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LLM-Verbindung einrichten  →  Seite „LLM-Verbindungen“</a:t>
            </a:r>
          </a:p>
          <a:p>
            <a:pPr>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System-Properties setzen  →   Seite „System-Properties“, Namen der LLM-Verbindung und des Prompts, sowie Art des Providers in den Properties, die mit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translationService</a:t>
            </a:r>
            <a:r>
              <a:rPr lang="de-DE" sz="3400" dirty="0">
                <a:latin typeface="Calibri Light" panose="020F0302020204030204" pitchFamily="34" charset="0"/>
                <a:ea typeface="Calibri Light" panose="020F0302020204030204" pitchFamily="34" charset="0"/>
                <a:cs typeface="Calibri Light" panose="020F0302020204030204" pitchFamily="34" charset="0"/>
              </a:rPr>
              <a:t>“ und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summaryService</a:t>
            </a:r>
            <a:r>
              <a:rPr lang="de-DE" sz="3400" dirty="0">
                <a:latin typeface="Calibri Light" panose="020F0302020204030204" pitchFamily="34" charset="0"/>
                <a:ea typeface="Calibri Light" panose="020F0302020204030204" pitchFamily="34" charset="0"/>
                <a:cs typeface="Calibri Light" panose="020F0302020204030204" pitchFamily="34" charset="0"/>
              </a:rPr>
              <a:t>“ beginnen, eintragen</a:t>
            </a:r>
          </a:p>
          <a:p>
            <a:pPr>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Prompts anpassen (optional)  →  Seite „Prompts“</a:t>
            </a:r>
          </a:p>
          <a:p>
            <a:pPr marL="0" indent="0">
              <a:buNone/>
            </a:pPr>
            <a:br>
              <a:rPr lang="de-DE" sz="3400" dirty="0">
                <a:latin typeface="Calibri Light" panose="020F0302020204030204" pitchFamily="34" charset="0"/>
                <a:ea typeface="Calibri Light" panose="020F0302020204030204" pitchFamily="34" charset="0"/>
                <a:cs typeface="Calibri Light" panose="020F0302020204030204" pitchFamily="34" charset="0"/>
              </a:rPr>
            </a:br>
            <a:r>
              <a:rPr lang="de-DE" sz="3400" i="1" dirty="0">
                <a:latin typeface="Calibri Light" panose="020F0302020204030204" pitchFamily="34" charset="0"/>
                <a:ea typeface="Calibri Light" panose="020F0302020204030204" pitchFamily="34" charset="0"/>
                <a:cs typeface="Calibri Light" panose="020F0302020204030204" pitchFamily="34" charset="0"/>
              </a:rPr>
              <a:t>Für den Einsatz ist ein eigener API-Zugang zu einem LLM oder DeepL erforderlich.</a:t>
            </a:r>
          </a:p>
          <a:p>
            <a:pPr marL="0" indent="0">
              <a:buNone/>
            </a:pPr>
            <a:endParaRPr lang="de-DE" sz="3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Grafik 1" descr="Ein Bild, das gelb, Cartoon, Clipart, Darstellung enthält.&#10;&#10;KI-generierte Inhalte können fehlerhaft sein.">
            <a:extLst>
              <a:ext uri="{FF2B5EF4-FFF2-40B4-BE49-F238E27FC236}">
                <a16:creationId xmlns:a16="http://schemas.microsoft.com/office/drawing/2014/main" id="{4FC7D107-D659-EEF1-C2EF-787A394A3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1075" y="5871113"/>
            <a:ext cx="3086100" cy="4781550"/>
          </a:xfrm>
          <a:prstGeom prst="rect">
            <a:avLst/>
          </a:prstGeom>
        </p:spPr>
      </p:pic>
    </p:spTree>
    <p:extLst>
      <p:ext uri="{BB962C8B-B14F-4D97-AF65-F5344CB8AC3E}">
        <p14:creationId xmlns:p14="http://schemas.microsoft.com/office/powerpoint/2010/main" val="345738280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61AB-212B-2A2A-86D0-9F3C9CB5586C}"/>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B6372677-8356-6660-FD99-F6661A5CC84D}"/>
              </a:ext>
            </a:extLst>
          </p:cNvPr>
          <p:cNvSpPr>
            <a:spLocks noGrp="1"/>
          </p:cNvSpPr>
          <p:nvPr>
            <p:ph type="title"/>
          </p:nvPr>
        </p:nvSpPr>
        <p:spPr/>
        <p:txBody>
          <a:bodyPr/>
          <a:lstStyle/>
          <a:p>
            <a:r>
              <a:rPr lang="de-DE" sz="7500" dirty="0"/>
              <a:t>Automatische Übersetzung in WAS nutzen</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2A102572-03EA-5BFF-07CE-3E465AF902BD}"/>
              </a:ext>
            </a:extLst>
          </p:cNvPr>
          <p:cNvSpPr>
            <a:spLocks noGrp="1"/>
          </p:cNvSpPr>
          <p:nvPr>
            <p:ph idx="1"/>
          </p:nvPr>
        </p:nvSpPr>
        <p:spPr>
          <a:xfrm>
            <a:off x="1228393" y="3306819"/>
            <a:ext cx="21904987" cy="1177358"/>
          </a:xfrm>
        </p:spPr>
        <p:txBody>
          <a:bodyPr/>
          <a:lstStyle/>
          <a:p>
            <a:pPr marL="0" indent="0">
              <a:buNone/>
              <a:defRPr/>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Lokalisierung vereinfachen – direkt in der Admin-Oberfläche</a:t>
            </a:r>
          </a:p>
          <a:p>
            <a:pPr marL="0" indent="0">
              <a:buNone/>
              <a:defRPr/>
            </a:pPr>
            <a:endParaRPr lang="de-DE" altLang="de-DE" sz="5400" dirty="0">
              <a:solidFill>
                <a:srgbClr val="F5CB2D"/>
              </a:solidFill>
              <a:latin typeface="Calibri Light" panose="020F0302020204030204" pitchFamily="34" charset="0"/>
              <a:cs typeface="Calibri Light" panose="020F0302020204030204" pitchFamily="34" charset="0"/>
            </a:endParaRP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6E433F72-2D6C-C500-684F-6C41D5820BBA}"/>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a:extLst>
              <a:ext uri="{FF2B5EF4-FFF2-40B4-BE49-F238E27FC236}">
                <a16:creationId xmlns:a16="http://schemas.microsoft.com/office/drawing/2014/main" id="{FFF1EEF2-08E3-877D-E19B-586FC50BF738}"/>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047D290A-E802-CFD1-E167-A050C29CB5B6}"/>
              </a:ext>
            </a:extLst>
          </p:cNvPr>
          <p:cNvSpPr txBox="1">
            <a:spLocks/>
          </p:cNvSpPr>
          <p:nvPr/>
        </p:nvSpPr>
        <p:spPr bwMode="auto">
          <a:xfrm>
            <a:off x="1253795" y="4245637"/>
            <a:ext cx="15158472" cy="5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Die automatische Übersetzung in der Web Admin Suite hilft Ihnen, Inhalte schnell und konsistent in mehrere Sprachen zu übertragen –&gt; ohne manuelle Übersetzungsarbeit.</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Verfügbare Einsatzbereiche:</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Interner Name:  Automatisch generierter, benutzerfreundlicher Feldname (nur bei LLM-Nutzung)</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Lokalisierter Name: Übersetzung von Feldbezeichnungen in alle konfigurierten Sprachen</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Tab „Dateien“ in der Portalkonfiguration: Übersetzung kompletter JSON-Dateien wie </a:t>
            </a:r>
            <a:r>
              <a:rPr lang="de-DE" sz="3200" dirty="0" err="1">
                <a:latin typeface="Courier New" panose="02070309020205020404" pitchFamily="49" charset="0"/>
                <a:ea typeface="Calibri Light" panose="020F0302020204030204" pitchFamily="34" charset="0"/>
                <a:cs typeface="Courier New" panose="02070309020205020404" pitchFamily="49" charset="0"/>
              </a:rPr>
              <a:t>localization.json</a:t>
            </a:r>
            <a:r>
              <a:rPr lang="de-DE" sz="3400" dirty="0">
                <a:latin typeface="Calibri Light" panose="020F0302020204030204" pitchFamily="34" charset="0"/>
                <a:ea typeface="Calibri Light" panose="020F0302020204030204" pitchFamily="34" charset="0"/>
                <a:cs typeface="Calibri Light" panose="020F0302020204030204" pitchFamily="34" charset="0"/>
              </a:rPr>
              <a:t> oder </a:t>
            </a:r>
            <a:r>
              <a:rPr lang="de-DE" sz="3200" dirty="0" err="1">
                <a:latin typeface="Courier New" panose="02070309020205020404" pitchFamily="49" charset="0"/>
                <a:ea typeface="Calibri Light" panose="020F0302020204030204" pitchFamily="34" charset="0"/>
                <a:cs typeface="Courier New" panose="02070309020205020404" pitchFamily="49" charset="0"/>
              </a:rPr>
              <a:t>components_localization.json</a:t>
            </a:r>
            <a:r>
              <a:rPr lang="de-DE" sz="3200" dirty="0">
                <a:latin typeface="Courier New" panose="02070309020205020404" pitchFamily="49" charset="0"/>
                <a:ea typeface="Calibri Light" panose="020F0302020204030204" pitchFamily="34" charset="0"/>
                <a:cs typeface="Courier New" panose="02070309020205020404" pitchFamily="49" charset="0"/>
              </a:rPr>
              <a:t> </a:t>
            </a:r>
            <a:r>
              <a:rPr lang="de-DE" sz="3400" dirty="0">
                <a:latin typeface="Calibri Light" panose="020F0302020204030204" pitchFamily="34" charset="0"/>
                <a:ea typeface="Calibri Light" panose="020F0302020204030204" pitchFamily="34" charset="0"/>
                <a:cs typeface="Calibri Light" panose="020F0302020204030204" pitchFamily="34" charset="0"/>
              </a:rPr>
              <a:t>in die gewünschten Zielsprachen</a:t>
            </a:r>
          </a:p>
          <a:p>
            <a:pPr marL="0" indent="0">
              <a:buNone/>
            </a:pPr>
            <a:endParaRPr lang="de-DE" sz="3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Grafik 2" descr="Ein Bild, das Text, Screenshot, Schrift, Zahl enthält.&#10;&#10;KI-generierte Inhalte können fehlerhaft sein.">
            <a:extLst>
              <a:ext uri="{FF2B5EF4-FFF2-40B4-BE49-F238E27FC236}">
                <a16:creationId xmlns:a16="http://schemas.microsoft.com/office/drawing/2014/main" id="{A89D34F4-ED6C-1541-BC58-D6C92C901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267" y="4245637"/>
            <a:ext cx="6369227" cy="5661534"/>
          </a:xfrm>
          <a:prstGeom prst="rect">
            <a:avLst/>
          </a:prstGeom>
        </p:spPr>
      </p:pic>
      <p:sp>
        <p:nvSpPr>
          <p:cNvPr id="2" name="Inhaltsplatzhalter 2">
            <a:extLst>
              <a:ext uri="{FF2B5EF4-FFF2-40B4-BE49-F238E27FC236}">
                <a16:creationId xmlns:a16="http://schemas.microsoft.com/office/drawing/2014/main" id="{014157F0-485B-F336-BD42-F9DC06C32FBA}"/>
              </a:ext>
            </a:extLst>
          </p:cNvPr>
          <p:cNvSpPr txBox="1">
            <a:spLocks/>
          </p:cNvSpPr>
          <p:nvPr/>
        </p:nvSpPr>
        <p:spPr bwMode="auto">
          <a:xfrm>
            <a:off x="1103518" y="10678715"/>
            <a:ext cx="22029862" cy="20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i="1" dirty="0">
                <a:latin typeface="Calibri Light" panose="020F0302020204030204" pitchFamily="34" charset="0"/>
                <a:ea typeface="Calibri Light" panose="020F0302020204030204" pitchFamily="34" charset="0"/>
                <a:cs typeface="Calibri Light" panose="020F0302020204030204" pitchFamily="34" charset="0"/>
              </a:rPr>
              <a:t>Tipps:</a:t>
            </a:r>
          </a:p>
          <a:p>
            <a:pPr marL="0" indent="0">
              <a:buNone/>
            </a:pPr>
            <a:r>
              <a:rPr lang="de-DE" sz="3400" i="1" dirty="0">
                <a:latin typeface="Calibri Light" panose="020F0302020204030204" pitchFamily="34" charset="0"/>
                <a:ea typeface="Calibri Light" panose="020F0302020204030204" pitchFamily="34" charset="0"/>
                <a:cs typeface="Calibri Light" panose="020F0302020204030204" pitchFamily="34" charset="0"/>
              </a:rPr>
              <a:t>Englisch als Quellsprache liefert meist die besten Ergebnisse. DeepL ist in der Regel schneller, LLMs bieten mehr Flexibilität.</a:t>
            </a:r>
          </a:p>
          <a:p>
            <a:pPr marL="0" indent="0">
              <a:buNone/>
            </a:pPr>
            <a:r>
              <a:rPr lang="de-DE" sz="3400" i="1" dirty="0">
                <a:latin typeface="Calibri Light" panose="020F0302020204030204" pitchFamily="34" charset="0"/>
                <a:ea typeface="Calibri Light" panose="020F0302020204030204" pitchFamily="34" charset="0"/>
                <a:cs typeface="Calibri Light" panose="020F0302020204030204" pitchFamily="34" charset="0"/>
              </a:rPr>
              <a:t>Sie können automatische Übersetzung auch im Workflow über die API-Methode </a:t>
            </a:r>
            <a:r>
              <a:rPr lang="de-DE" sz="3200" i="1" dirty="0" err="1">
                <a:latin typeface="Courier New" panose="02070309020205020404" pitchFamily="49" charset="0"/>
                <a:ea typeface="Calibri Light" panose="020F0302020204030204" pitchFamily="34" charset="0"/>
                <a:cs typeface="Courier New" panose="02070309020205020404" pitchFamily="49" charset="0"/>
              </a:rPr>
              <a:t>translationService.translate</a:t>
            </a:r>
            <a:r>
              <a:rPr lang="de-DE" sz="3200" i="1" dirty="0">
                <a:latin typeface="Courier New" panose="02070309020205020404" pitchFamily="49" charset="0"/>
                <a:ea typeface="Calibri Light" panose="020F0302020204030204" pitchFamily="34" charset="0"/>
                <a:cs typeface="Courier New" panose="02070309020205020404" pitchFamily="49" charset="0"/>
              </a:rPr>
              <a:t> </a:t>
            </a:r>
            <a:r>
              <a:rPr lang="de-DE" sz="3400" i="1" dirty="0">
                <a:latin typeface="Calibri Light" panose="020F0302020204030204" pitchFamily="34" charset="0"/>
                <a:ea typeface="Calibri Light" panose="020F0302020204030204" pitchFamily="34" charset="0"/>
                <a:cs typeface="Calibri Light" panose="020F0302020204030204" pitchFamily="34" charset="0"/>
              </a:rPr>
              <a:t>nutzen.</a:t>
            </a:r>
          </a:p>
        </p:txBody>
      </p:sp>
    </p:spTree>
    <p:extLst>
      <p:ext uri="{BB962C8B-B14F-4D97-AF65-F5344CB8AC3E}">
        <p14:creationId xmlns:p14="http://schemas.microsoft.com/office/powerpoint/2010/main" val="375313869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CC3D1-743C-C097-6596-ED126D022C4B}"/>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C07FC4CE-0BBD-120A-7BD9-9DC92A739B96}"/>
              </a:ext>
            </a:extLst>
          </p:cNvPr>
          <p:cNvSpPr>
            <a:spLocks noGrp="1"/>
          </p:cNvSpPr>
          <p:nvPr>
            <p:ph type="title"/>
          </p:nvPr>
        </p:nvSpPr>
        <p:spPr/>
        <p:txBody>
          <a:bodyPr/>
          <a:lstStyle/>
          <a:p>
            <a:r>
              <a:rPr lang="de-DE" sz="7500" dirty="0"/>
              <a:t>Vorgangszusammenfassungen per KI im Workflow einsetzen</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EAEBC73D-861C-69F4-DDFF-93DA854F84EB}"/>
              </a:ext>
            </a:extLst>
          </p:cNvPr>
          <p:cNvSpPr>
            <a:spLocks noGrp="1"/>
          </p:cNvSpPr>
          <p:nvPr>
            <p:ph idx="1"/>
          </p:nvPr>
        </p:nvSpPr>
        <p:spPr>
          <a:xfrm>
            <a:off x="1228392" y="3060760"/>
            <a:ext cx="21904987" cy="1177358"/>
          </a:xfrm>
        </p:spPr>
        <p:txBody>
          <a:bodyPr/>
          <a:lstStyle/>
          <a:p>
            <a:pPr marL="0" indent="0">
              <a:buNone/>
              <a:defRPr/>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Schneller Überblick dank automatischer Zusammenfassung</a:t>
            </a:r>
          </a:p>
          <a:p>
            <a:pPr marL="0" indent="0">
              <a:buNone/>
              <a:defRPr/>
            </a:pPr>
            <a:endParaRPr lang="de-DE" altLang="de-DE" sz="5400" dirty="0">
              <a:solidFill>
                <a:srgbClr val="F5CB2D"/>
              </a:solidFill>
              <a:latin typeface="Calibri Light" panose="020F0302020204030204" pitchFamily="34" charset="0"/>
              <a:cs typeface="Calibri Light" panose="020F0302020204030204" pitchFamily="34" charset="0"/>
            </a:endParaRP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87FA94D4-7F03-8831-D313-4EDC4C8B5239}"/>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a:extLst>
              <a:ext uri="{FF2B5EF4-FFF2-40B4-BE49-F238E27FC236}">
                <a16:creationId xmlns:a16="http://schemas.microsoft.com/office/drawing/2014/main" id="{BF6E3109-4D3E-3CB5-3811-C35532CBD917}"/>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C2E59E1D-E635-E465-2462-C8E080AB0A26}"/>
              </a:ext>
            </a:extLst>
          </p:cNvPr>
          <p:cNvSpPr txBox="1">
            <a:spLocks/>
          </p:cNvSpPr>
          <p:nvPr/>
        </p:nvSpPr>
        <p:spPr bwMode="auto">
          <a:xfrm>
            <a:off x="1228393" y="4191796"/>
            <a:ext cx="14745904" cy="86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Mit dieser Funktion erstellt ConSol CM per LLM automatisch eine kompakte Zusammenfassung der gesamten Vorgangskommunikation – einfach in einer Workflow-Aktivität.</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Ihr Nutzen:</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Schneller Überblick bei langen oder komplexen Vorgängen</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Unterstützt die Einarbeitung und Übergabe an andere Teams</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So aktivieren Sie die Funktion:</a:t>
            </a:r>
          </a:p>
          <a:p>
            <a:pPr>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Entscheiden Sie, wo im Workflow die Aktivität verfügbar sein soll – immer oder an einer bestimmten Stelle</a:t>
            </a:r>
          </a:p>
          <a:p>
            <a:pPr>
              <a:buFont typeface="+mj-lt"/>
              <a:buAutoNum type="arabicPeriod"/>
            </a:pPr>
            <a:r>
              <a:rPr lang="de-DE" sz="3400" dirty="0">
                <a:latin typeface="Calibri Light" panose="020F0302020204030204" pitchFamily="34" charset="0"/>
                <a:ea typeface="Calibri Light" panose="020F0302020204030204" pitchFamily="34" charset="0"/>
                <a:cs typeface="Calibri Light" panose="020F0302020204030204" pitchFamily="34" charset="0"/>
              </a:rPr>
              <a:t>Nutzen Sie im Workflow-Skript die Funktion </a:t>
            </a:r>
            <a:r>
              <a:rPr lang="de-DE" sz="3200" dirty="0" err="1">
                <a:latin typeface="Courier New" panose="02070309020205020404" pitchFamily="49" charset="0"/>
                <a:ea typeface="Calibri Light" panose="020F0302020204030204" pitchFamily="34" charset="0"/>
                <a:cs typeface="Courier New" panose="02070309020205020404" pitchFamily="49" charset="0"/>
              </a:rPr>
              <a:t>ticketService.summarizeTicket</a:t>
            </a:r>
            <a:r>
              <a:rPr lang="de-DE" sz="3400" dirty="0">
                <a:latin typeface="Calibri Light" panose="020F0302020204030204" pitchFamily="34" charset="0"/>
                <a:ea typeface="Calibri Light" panose="020F0302020204030204" pitchFamily="34" charset="0"/>
                <a:cs typeface="Calibri Light" panose="020F0302020204030204" pitchFamily="34" charset="0"/>
              </a:rPr>
              <a:t>. Sie können entscheiden, ob die gesamte Kommunikation oder nur Einträge mit einer bestimmten Textklasse zusammengefasst werden sollen. Außerdem können Sie die Zusammenfassung bequem direkt in den Vorgang schreiben.</a:t>
            </a:r>
            <a:br>
              <a:rPr lang="de-DE" sz="3600" dirty="0"/>
            </a:br>
            <a:endParaRPr lang="de-DE" sz="3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 name="Grafik 9" descr="Ein Bild, das Text, Screenshot, Schrift enthält.&#10;&#10;KI-generierte Inhalte können fehlerhaft sein.">
            <a:extLst>
              <a:ext uri="{FF2B5EF4-FFF2-40B4-BE49-F238E27FC236}">
                <a16:creationId xmlns:a16="http://schemas.microsoft.com/office/drawing/2014/main" id="{06C07505-8866-8181-CEB5-F77286C1A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5522" y="4238118"/>
            <a:ext cx="7700266" cy="4750414"/>
          </a:xfrm>
          <a:prstGeom prst="rect">
            <a:avLst/>
          </a:prstGeom>
        </p:spPr>
      </p:pic>
    </p:spTree>
    <p:extLst>
      <p:ext uri="{BB962C8B-B14F-4D97-AF65-F5344CB8AC3E}">
        <p14:creationId xmlns:p14="http://schemas.microsoft.com/office/powerpoint/2010/main" val="192664298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D49C-897E-3961-81B5-D8BE5F48FDAE}"/>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BCBB8F1E-7D80-8F47-52D2-BC0B5BFC27E3}"/>
              </a:ext>
            </a:extLst>
          </p:cNvPr>
          <p:cNvSpPr>
            <a:spLocks noGrp="1"/>
          </p:cNvSpPr>
          <p:nvPr>
            <p:ph type="title"/>
          </p:nvPr>
        </p:nvSpPr>
        <p:spPr/>
        <p:txBody>
          <a:bodyPr/>
          <a:lstStyle/>
          <a:p>
            <a:r>
              <a:rPr lang="de-DE" sz="7500" dirty="0"/>
              <a:t>Von Standardfunktionen zu CM/AI Assist</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AA8422D1-7CED-1C75-C14C-2A6223615391}"/>
              </a:ext>
            </a:extLst>
          </p:cNvPr>
          <p:cNvSpPr>
            <a:spLocks noGrp="1"/>
          </p:cNvSpPr>
          <p:nvPr>
            <p:ph idx="1"/>
          </p:nvPr>
        </p:nvSpPr>
        <p:spPr>
          <a:xfrm>
            <a:off x="1228393" y="3306819"/>
            <a:ext cx="21904987" cy="1177358"/>
          </a:xfrm>
        </p:spPr>
        <p:txBody>
          <a:bodyPr/>
          <a:lstStyle/>
          <a:p>
            <a:pPr marL="0" indent="0">
              <a:buNone/>
              <a:defRPr/>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Mehr Komfort, mehr Automatisierung – direkt im Web Client</a:t>
            </a:r>
          </a:p>
          <a:p>
            <a:pPr marL="0" indent="0">
              <a:buNone/>
              <a:defRPr/>
            </a:pPr>
            <a:endParaRPr lang="de-DE" altLang="de-DE" sz="5400" dirty="0">
              <a:solidFill>
                <a:srgbClr val="F5CB2D"/>
              </a:solidFill>
              <a:latin typeface="Calibri Light" panose="020F0302020204030204" pitchFamily="34" charset="0"/>
              <a:cs typeface="Calibri Light" panose="020F0302020204030204" pitchFamily="34" charset="0"/>
            </a:endParaRP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5C047AC0-F3AC-902F-2F7D-89D9F446213E}"/>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a:extLst>
              <a:ext uri="{FF2B5EF4-FFF2-40B4-BE49-F238E27FC236}">
                <a16:creationId xmlns:a16="http://schemas.microsoft.com/office/drawing/2014/main" id="{5FB3EFE4-5669-8D77-1755-870AFAF95F25}"/>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8B0F95AB-B45C-1372-5337-75D36A06794E}"/>
              </a:ext>
            </a:extLst>
          </p:cNvPr>
          <p:cNvSpPr txBox="1">
            <a:spLocks/>
          </p:cNvSpPr>
          <p:nvPr/>
        </p:nvSpPr>
        <p:spPr bwMode="auto">
          <a:xfrm>
            <a:off x="1253795" y="4484177"/>
            <a:ext cx="16039123" cy="755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ConSol CM bietet bereits im Standard intelligente Funktionen wie automatische Übersetzung und Ticketzusammenfassungen. Wenn Sie Ihre Effizienz im Tagesgeschäft darüber hinaus steigern wollen, gibt es das Add-on CM/AI Assist.</a:t>
            </a:r>
          </a:p>
          <a:p>
            <a:pPr marL="0" indent="0">
              <a:buNone/>
            </a:pPr>
            <a:br>
              <a:rPr lang="de-DE" sz="3400" dirty="0">
                <a:latin typeface="Calibri Light" panose="020F0302020204030204" pitchFamily="34" charset="0"/>
                <a:ea typeface="Calibri Light" panose="020F0302020204030204" pitchFamily="34" charset="0"/>
                <a:cs typeface="Calibri Light" panose="020F0302020204030204" pitchFamily="34" charset="0"/>
              </a:rPr>
            </a:br>
            <a:r>
              <a:rPr lang="de-DE" sz="3400" dirty="0">
                <a:latin typeface="Calibri Light" panose="020F0302020204030204" pitchFamily="34" charset="0"/>
                <a:ea typeface="Calibri Light" panose="020F0302020204030204" pitchFamily="34" charset="0"/>
                <a:cs typeface="Calibri Light" panose="020F0302020204030204" pitchFamily="34" charset="0"/>
              </a:rPr>
              <a:t>Was CM/AI Assist ergänzt:</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Datenschutzkonforme Verarbeitung mit dem Privacy </a:t>
            </a:r>
            <a:r>
              <a:rPr lang="de-DE" sz="3400" dirty="0" err="1">
                <a:latin typeface="Calibri Light" panose="020F0302020204030204" pitchFamily="34" charset="0"/>
                <a:ea typeface="Calibri Light" panose="020F0302020204030204" pitchFamily="34" charset="0"/>
                <a:cs typeface="Calibri Light" panose="020F0302020204030204" pitchFamily="34" charset="0"/>
              </a:rPr>
              <a:t>Purger</a:t>
            </a:r>
            <a:endParaRPr lang="de-DE" sz="3400" dirty="0">
              <a:latin typeface="Calibri Light" panose="020F0302020204030204" pitchFamily="34" charset="0"/>
              <a:ea typeface="Calibri Light" panose="020F0302020204030204" pitchFamily="34" charset="0"/>
              <a:cs typeface="Calibri Light" panose="020F0302020204030204" pitchFamily="34" charset="0"/>
            </a:endParaRPr>
          </a:p>
          <a:p>
            <a:r>
              <a:rPr lang="de-DE" sz="3400" dirty="0">
                <a:latin typeface="Calibri Light" panose="020F0302020204030204" pitchFamily="34" charset="0"/>
                <a:ea typeface="Calibri Light" panose="020F0302020204030204" pitchFamily="34" charset="0"/>
                <a:cs typeface="Calibri Light" panose="020F0302020204030204" pitchFamily="34" charset="0"/>
              </a:rPr>
              <a:t>Fertige Lösungen für praktische Use-Cases wie:</a:t>
            </a:r>
          </a:p>
          <a:p>
            <a:pPr lvl="1"/>
            <a:r>
              <a:rPr lang="de-DE" sz="3200" dirty="0">
                <a:latin typeface="Calibri Light" panose="020F0302020204030204" pitchFamily="34" charset="0"/>
                <a:ea typeface="Calibri Light" panose="020F0302020204030204" pitchFamily="34" charset="0"/>
                <a:cs typeface="Calibri Light" panose="020F0302020204030204" pitchFamily="34" charset="0"/>
              </a:rPr>
              <a:t>Antwortvorschläge auf eingehende Anfragen</a:t>
            </a:r>
          </a:p>
          <a:p>
            <a:pPr lvl="1"/>
            <a:r>
              <a:rPr lang="de-DE" sz="3200" dirty="0">
                <a:latin typeface="Calibri Light" panose="020F0302020204030204" pitchFamily="34" charset="0"/>
                <a:ea typeface="Calibri Light" panose="020F0302020204030204" pitchFamily="34" charset="0"/>
                <a:cs typeface="Calibri Light" panose="020F0302020204030204" pitchFamily="34" charset="0"/>
              </a:rPr>
              <a:t>Erkennung mehrerer Anliegen in einer Nachricht</a:t>
            </a:r>
          </a:p>
          <a:p>
            <a:pPr lvl="1"/>
            <a:r>
              <a:rPr lang="de-DE" sz="3200" dirty="0">
                <a:latin typeface="Calibri Light" panose="020F0302020204030204" pitchFamily="34" charset="0"/>
                <a:ea typeface="Calibri Light" panose="020F0302020204030204" pitchFamily="34" charset="0"/>
                <a:cs typeface="Calibri Light" panose="020F0302020204030204" pitchFamily="34" charset="0"/>
              </a:rPr>
              <a:t>Automatische Kategorisierung von Tickets</a:t>
            </a:r>
          </a:p>
          <a:p>
            <a:pPr lvl="1"/>
            <a:r>
              <a:rPr lang="de-DE" sz="3200" dirty="0">
                <a:latin typeface="Calibri Light" panose="020F0302020204030204" pitchFamily="34" charset="0"/>
                <a:ea typeface="Calibri Light" panose="020F0302020204030204" pitchFamily="34" charset="0"/>
                <a:cs typeface="Calibri Light" panose="020F0302020204030204" pitchFamily="34" charset="0"/>
              </a:rPr>
              <a:t>Zusammenfassungen für lange E-Mails</a:t>
            </a:r>
          </a:p>
          <a:p>
            <a:pPr lvl="1"/>
            <a:r>
              <a:rPr lang="de-DE" sz="3200" dirty="0">
                <a:latin typeface="Calibri Light" panose="020F0302020204030204" pitchFamily="34" charset="0"/>
                <a:ea typeface="Calibri Light" panose="020F0302020204030204" pitchFamily="34" charset="0"/>
                <a:cs typeface="Calibri Light" panose="020F0302020204030204" pitchFamily="34" charset="0"/>
              </a:rPr>
              <a:t>Routineanfragen erkennen und automatisch beantworten</a:t>
            </a:r>
          </a:p>
          <a:p>
            <a:pPr marL="0" indent="0">
              <a:buNone/>
            </a:pPr>
            <a:br>
              <a:rPr lang="de-DE" sz="3400" dirty="0">
                <a:latin typeface="Calibri Light" panose="020F0302020204030204" pitchFamily="34" charset="0"/>
                <a:ea typeface="Calibri Light" panose="020F0302020204030204" pitchFamily="34" charset="0"/>
                <a:cs typeface="Calibri Light" panose="020F0302020204030204" pitchFamily="34" charset="0"/>
              </a:rPr>
            </a:br>
            <a:endParaRPr lang="de-DE" sz="3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Inhaltsplatzhalter 2">
            <a:extLst>
              <a:ext uri="{FF2B5EF4-FFF2-40B4-BE49-F238E27FC236}">
                <a16:creationId xmlns:a16="http://schemas.microsoft.com/office/drawing/2014/main" id="{F5999390-CB94-AC35-F9CC-B307314997DC}"/>
              </a:ext>
            </a:extLst>
          </p:cNvPr>
          <p:cNvSpPr txBox="1">
            <a:spLocks/>
          </p:cNvSpPr>
          <p:nvPr/>
        </p:nvSpPr>
        <p:spPr bwMode="auto">
          <a:xfrm>
            <a:off x="1103518" y="11561139"/>
            <a:ext cx="22029862" cy="20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i="1" dirty="0">
                <a:latin typeface="Calibri Light" panose="020F0302020204030204" pitchFamily="34" charset="0"/>
                <a:ea typeface="Calibri Light" panose="020F0302020204030204" pitchFamily="34" charset="0"/>
                <a:cs typeface="Calibri Light" panose="020F0302020204030204" pitchFamily="34" charset="0"/>
              </a:rPr>
              <a:t>Die Standardimplementierung kann selbstverständlich noch an Ihre konkreten Bedürfnisse angepasst werden.</a:t>
            </a:r>
          </a:p>
        </p:txBody>
      </p:sp>
      <p:pic>
        <p:nvPicPr>
          <p:cNvPr id="3" name="Grafik 2" descr="Ein Bild, das Text, Screenshot, Schrift, Zahl enthält.&#10;&#10;KI-generierte Inhalte können fehlerhaft sein.">
            <a:extLst>
              <a:ext uri="{FF2B5EF4-FFF2-40B4-BE49-F238E27FC236}">
                <a16:creationId xmlns:a16="http://schemas.microsoft.com/office/drawing/2014/main" id="{7E1DE7B1-6BD5-C6B0-6326-E29393C4D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1599" y="5661534"/>
            <a:ext cx="8077278" cy="5462929"/>
          </a:xfrm>
          <a:prstGeom prst="rect">
            <a:avLst/>
          </a:prstGeom>
        </p:spPr>
      </p:pic>
    </p:spTree>
    <p:extLst>
      <p:ext uri="{BB962C8B-B14F-4D97-AF65-F5344CB8AC3E}">
        <p14:creationId xmlns:p14="http://schemas.microsoft.com/office/powerpoint/2010/main" val="1070900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8441-2131-521C-C2C3-3258A5B53825}"/>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A0628BCC-9112-8271-20B0-9992A64078F5}"/>
              </a:ext>
            </a:extLst>
          </p:cNvPr>
          <p:cNvSpPr>
            <a:spLocks noGrp="1"/>
          </p:cNvSpPr>
          <p:nvPr>
            <p:ph type="title"/>
          </p:nvPr>
        </p:nvSpPr>
        <p:spPr/>
        <p:txBody>
          <a:bodyPr/>
          <a:lstStyle/>
          <a:p>
            <a:r>
              <a:rPr lang="de-DE" sz="7500" dirty="0"/>
              <a:t>Datenschutz </a:t>
            </a:r>
            <a:r>
              <a:rPr lang="de-DE" sz="7500" dirty="0" err="1"/>
              <a:t>by</a:t>
            </a:r>
            <a:r>
              <a:rPr lang="de-DE" sz="7500" dirty="0"/>
              <a:t> Design mit dem Privacy Purger</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E58CD139-B473-81F2-4D84-DE0FEE10AEEE}"/>
              </a:ext>
            </a:extLst>
          </p:cNvPr>
          <p:cNvSpPr>
            <a:spLocks noGrp="1"/>
          </p:cNvSpPr>
          <p:nvPr>
            <p:ph idx="1"/>
          </p:nvPr>
        </p:nvSpPr>
        <p:spPr>
          <a:xfrm>
            <a:off x="1228393" y="3306819"/>
            <a:ext cx="21904987" cy="1177358"/>
          </a:xfrm>
        </p:spPr>
        <p:txBody>
          <a:bodyPr/>
          <a:lstStyle/>
          <a:p>
            <a:pPr marL="0" indent="0">
              <a:buNone/>
              <a:defRPr/>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Informationen bleiben geschützt</a:t>
            </a:r>
          </a:p>
          <a:p>
            <a:pPr marL="0" indent="0">
              <a:buNone/>
              <a:defRPr/>
            </a:pPr>
            <a:endParaRPr lang="de-DE" altLang="de-DE" sz="5400" dirty="0">
              <a:solidFill>
                <a:srgbClr val="F5CB2D"/>
              </a:solidFill>
              <a:latin typeface="Calibri Light" panose="020F0302020204030204" pitchFamily="34" charset="0"/>
              <a:cs typeface="Calibri Light" panose="020F0302020204030204" pitchFamily="34" charset="0"/>
            </a:endParaRP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9F53A148-5D2C-A45E-5EAB-37574627F038}"/>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a:extLst>
              <a:ext uri="{FF2B5EF4-FFF2-40B4-BE49-F238E27FC236}">
                <a16:creationId xmlns:a16="http://schemas.microsoft.com/office/drawing/2014/main" id="{D9069679-0D9E-3BBC-3307-A8D2EFDBB2F8}"/>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9</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169EDF50-D7F6-177D-C477-2873C7CAE701}"/>
              </a:ext>
            </a:extLst>
          </p:cNvPr>
          <p:cNvSpPr txBox="1">
            <a:spLocks/>
          </p:cNvSpPr>
          <p:nvPr/>
        </p:nvSpPr>
        <p:spPr bwMode="auto">
          <a:xfrm>
            <a:off x="1253795" y="4191055"/>
            <a:ext cx="21904987" cy="5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Der Privacy Purger ist Teil von CM/AI Assist und sorgt dafür, dass vor der Übergabe von Inhalten an ein LLM alle personenbezogenen Daten entfernt oder ersetzt werden – vollständig automatisiert.</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So funktioniert’s:</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Namen, E-Mail-Adressen, Telefonnummern etc. werden durch Platzhalter ersetzt</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Erst danach wird der Text an das LLM übermittelt</a:t>
            </a:r>
          </a:p>
          <a:p>
            <a:r>
              <a:rPr lang="de-DE" sz="3400" dirty="0">
                <a:latin typeface="Calibri Light" panose="020F0302020204030204" pitchFamily="34" charset="0"/>
                <a:ea typeface="Calibri Light" panose="020F0302020204030204" pitchFamily="34" charset="0"/>
                <a:cs typeface="Calibri Light" panose="020F0302020204030204" pitchFamily="34" charset="0"/>
              </a:rPr>
              <a:t>Die Originaldaten verbleiben sicher im System</a:t>
            </a:r>
          </a:p>
          <a:p>
            <a:pPr marL="0" indent="0">
              <a:buNone/>
            </a:pPr>
            <a:r>
              <a:rPr lang="de-DE" sz="3400" dirty="0">
                <a:latin typeface="Calibri Light" panose="020F0302020204030204" pitchFamily="34" charset="0"/>
                <a:ea typeface="Calibri Light" panose="020F0302020204030204" pitchFamily="34" charset="0"/>
                <a:cs typeface="Calibri Light" panose="020F0302020204030204" pitchFamily="34" charset="0"/>
              </a:rPr>
              <a:t>Vorteil:  Sie nutzen KI ohne Datenschutzrisiko – und erfüllen gleichzeitig die Anforderungen der DSGVO.</a:t>
            </a:r>
          </a:p>
        </p:txBody>
      </p:sp>
      <p:pic>
        <p:nvPicPr>
          <p:cNvPr id="3" name="Grafik 2" descr="Ein Bild, das Text, Schrift, Reihe, Zahl enthält.&#10;&#10;KI-generierte Inhalte können fehlerhaft sein.">
            <a:extLst>
              <a:ext uri="{FF2B5EF4-FFF2-40B4-BE49-F238E27FC236}">
                <a16:creationId xmlns:a16="http://schemas.microsoft.com/office/drawing/2014/main" id="{CCFE447F-79B6-B0EB-7572-DC5DFF997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87" y="8428383"/>
            <a:ext cx="16383954" cy="4790730"/>
          </a:xfrm>
          <a:prstGeom prst="rect">
            <a:avLst/>
          </a:prstGeom>
        </p:spPr>
      </p:pic>
    </p:spTree>
    <p:extLst>
      <p:ext uri="{BB962C8B-B14F-4D97-AF65-F5344CB8AC3E}">
        <p14:creationId xmlns:p14="http://schemas.microsoft.com/office/powerpoint/2010/main" val="63699005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7">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327DAF"/>
      </a:hlink>
      <a:folHlink>
        <a:srgbClr val="327DAF"/>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D6FB6"/>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smtClean="0">
            <a:solidFill>
              <a:srgbClr val="7C7C7C"/>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976</Words>
  <Application>Microsoft Office PowerPoint</Application>
  <PresentationFormat>Benutzerdefiniert</PresentationFormat>
  <Paragraphs>112</Paragraphs>
  <Slides>10</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Courier New</vt:lpstr>
      <vt:lpstr>5_Larissa</vt:lpstr>
      <vt:lpstr>PowerPoint-Präsentation</vt:lpstr>
      <vt:lpstr>PowerPoint-Präsentation</vt:lpstr>
      <vt:lpstr>LLM-Verbindungen einrichten</vt:lpstr>
      <vt:lpstr>Prompts in der Web Admin Suite verwalten</vt:lpstr>
      <vt:lpstr>Standard-KI-Funktionen in ConSol CM aktivieren</vt:lpstr>
      <vt:lpstr>Automatische Übersetzung in WAS nutzen</vt:lpstr>
      <vt:lpstr>Vorgangszusammenfassungen per KI im Workflow einsetzen</vt:lpstr>
      <vt:lpstr>Von Standardfunktionen zu CM/AI Assist</vt:lpstr>
      <vt:lpstr>Datenschutz by Design mit dem Privacy Purger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 CM/Machine Learning</dc:title>
  <dc:creator>ConSol Software GmbH</dc:creator>
  <cp:lastModifiedBy>Johanna Juszak</cp:lastModifiedBy>
  <cp:revision>1318</cp:revision>
  <cp:lastPrinted>2017-11-17T12:16:11Z</cp:lastPrinted>
  <dcterms:created xsi:type="dcterms:W3CDTF">2011-02-16T13:16:40Z</dcterms:created>
  <dcterms:modified xsi:type="dcterms:W3CDTF">2025-12-17T08:12:55Z</dcterms:modified>
</cp:coreProperties>
</file>