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4"/>
  </p:notesMasterIdLst>
  <p:handoutMasterIdLst>
    <p:handoutMasterId r:id="rId15"/>
  </p:handoutMasterIdLst>
  <p:sldIdLst>
    <p:sldId id="304" r:id="rId2"/>
    <p:sldId id="500" r:id="rId3"/>
    <p:sldId id="550" r:id="rId4"/>
    <p:sldId id="551" r:id="rId5"/>
    <p:sldId id="585" r:id="rId6"/>
    <p:sldId id="569" r:id="rId7"/>
    <p:sldId id="572" r:id="rId8"/>
    <p:sldId id="584" r:id="rId9"/>
    <p:sldId id="575" r:id="rId10"/>
    <p:sldId id="570" r:id="rId11"/>
    <p:sldId id="586" r:id="rId12"/>
    <p:sldId id="583" r:id="rId13"/>
  </p:sldIdLst>
  <p:sldSz cx="24387175" cy="13716000"/>
  <p:notesSz cx="6797675" cy="9926638"/>
  <p:custDataLst>
    <p:tags r:id="rId16"/>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C2"/>
    <a:srgbClr val="7C7C7C"/>
    <a:srgbClr val="333333"/>
    <a:srgbClr val="F5CB2D"/>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7" autoAdjust="0"/>
    <p:restoredTop sz="94625" autoAdjust="0"/>
  </p:normalViewPr>
  <p:slideViewPr>
    <p:cSldViewPr snapToGrid="0" snapToObjects="1">
      <p:cViewPr varScale="1">
        <p:scale>
          <a:sx n="43" d="100"/>
          <a:sy n="43" d="100"/>
        </p:scale>
        <p:origin x="470" y="86"/>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02.01.2023</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02.01.2023</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ecdoc.consol.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4886793" y="5773738"/>
            <a:ext cx="1805417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a:solidFill>
                  <a:schemeClr val="bg1"/>
                </a:solidFill>
                <a:latin typeface="Calibri Light" panose="020F0302020204030204" pitchFamily="34" charset="0"/>
                <a:cs typeface="Calibri Light" panose="020F0302020204030204" pitchFamily="34" charset="0"/>
              </a:rPr>
              <a:t>CM/EBIA</a:t>
            </a:r>
            <a:r>
              <a:rPr lang="de-DE" altLang="de-DE" sz="10000" dirty="0">
                <a:solidFill>
                  <a:schemeClr val="bg1"/>
                </a:solidFill>
                <a:latin typeface="Calibri Light" panose="020F0302020204030204" pitchFamily="34" charset="0"/>
                <a:cs typeface="Calibri Light" panose="020F0302020204030204" pitchFamily="34" charset="0"/>
              </a:rPr>
              <a:t> </a:t>
            </a:r>
          </a:p>
          <a:p>
            <a:pPr algn="r" eaLnBrk="1" hangingPunct="1">
              <a:lnSpc>
                <a:spcPts val="10000"/>
              </a:lnSpc>
              <a:spcBef>
                <a:spcPct val="0"/>
              </a:spcBef>
              <a:buClrTx/>
              <a:buFontTx/>
              <a:buNone/>
            </a:pPr>
            <a:r>
              <a:rPr lang="de-DE" altLang="de-DE" sz="6600" dirty="0">
                <a:solidFill>
                  <a:schemeClr val="bg1"/>
                </a:solidFill>
                <a:latin typeface="Calibri Light" panose="020F0302020204030204" pitchFamily="34" charset="0"/>
                <a:cs typeface="Calibri Light" panose="020F0302020204030204" pitchFamily="34" charset="0"/>
              </a:rPr>
              <a:t>Embedded Business </a:t>
            </a:r>
            <a:r>
              <a:rPr lang="de-DE" altLang="de-DE" sz="6600" dirty="0" err="1">
                <a:solidFill>
                  <a:schemeClr val="bg1"/>
                </a:solidFill>
                <a:latin typeface="Calibri Light" panose="020F0302020204030204" pitchFamily="34" charset="0"/>
                <a:cs typeface="Calibri Light" panose="020F0302020204030204" pitchFamily="34" charset="0"/>
              </a:rPr>
              <a:t>Intelligence</a:t>
            </a:r>
            <a:r>
              <a:rPr lang="de-DE" altLang="de-DE" sz="6600" dirty="0">
                <a:solidFill>
                  <a:schemeClr val="bg1"/>
                </a:solidFill>
                <a:latin typeface="Calibri Light" panose="020F0302020204030204" pitchFamily="34" charset="0"/>
                <a:cs typeface="Calibri Light" panose="020F0302020204030204" pitchFamily="34" charset="0"/>
              </a:rPr>
              <a:t> and Analytics</a:t>
            </a: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de-DE" altLang="de-DE" sz="3800" i="1" dirty="0">
                <a:solidFill>
                  <a:schemeClr val="bg2"/>
                </a:solidFill>
              </a:rPr>
              <a:t>Dezember 2022, Produktmanagement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Funktionen von CM/EBIA</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0800" y="3891600"/>
            <a:ext cx="22233600" cy="8601074"/>
          </a:xfrm>
        </p:spPr>
        <p:txBody>
          <a:bodyPr/>
          <a:lstStyle/>
          <a:p>
            <a:pPr marL="0" indent="0">
              <a:buNone/>
              <a:defRPr/>
            </a:pPr>
            <a:r>
              <a:rPr lang="de-DE" altLang="de-DE" sz="5400" dirty="0">
                <a:solidFill>
                  <a:srgbClr val="F5CB2D"/>
                </a:solidFill>
                <a:latin typeface="Calibri Light" panose="020F0302020204030204" pitchFamily="34" charset="0"/>
                <a:cs typeface="Calibri Light" panose="020F0302020204030204" pitchFamily="34" charset="0"/>
              </a:rPr>
              <a:t>Exportieren Sie Massendaten und verpassen Sie keinen Trend in Ihren Daten</a:t>
            </a:r>
          </a:p>
          <a:p>
            <a:pPr marL="0" indent="0">
              <a:buFont typeface="Arial"/>
              <a:buNone/>
              <a:defRPr/>
            </a:pPr>
            <a:endParaRPr lang="de-DE" sz="3600" dirty="0">
              <a:latin typeface="Calibri Light" panose="020F0302020204030204" pitchFamily="34" charset="0"/>
              <a:cs typeface="Calibri Light" panose="020F0302020204030204" pitchFamily="34" charset="0"/>
            </a:endParaRPr>
          </a:p>
          <a:p>
            <a:pPr marL="0" indent="0">
              <a:buNone/>
            </a:pPr>
            <a:endParaRPr lang="de-DE" sz="360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10</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3" name="Grafik 2">
            <a:extLst>
              <a:ext uri="{FF2B5EF4-FFF2-40B4-BE49-F238E27FC236}">
                <a16:creationId xmlns:a16="http://schemas.microsoft.com/office/drawing/2014/main" id="{DC95EE55-964E-479F-9C7D-6DC7A1C2123C}"/>
              </a:ext>
            </a:extLst>
          </p:cNvPr>
          <p:cNvPicPr>
            <a:picLocks noChangeAspect="1"/>
          </p:cNvPicPr>
          <p:nvPr/>
        </p:nvPicPr>
        <p:blipFill>
          <a:blip r:embed="rId2"/>
          <a:stretch>
            <a:fillRect/>
          </a:stretch>
        </p:blipFill>
        <p:spPr>
          <a:xfrm>
            <a:off x="1540800" y="5524887"/>
            <a:ext cx="1051875" cy="1029006"/>
          </a:xfrm>
          <a:prstGeom prst="rect">
            <a:avLst/>
          </a:prstGeom>
        </p:spPr>
      </p:pic>
      <p:pic>
        <p:nvPicPr>
          <p:cNvPr id="5" name="Grafik 4">
            <a:extLst>
              <a:ext uri="{FF2B5EF4-FFF2-40B4-BE49-F238E27FC236}">
                <a16:creationId xmlns:a16="http://schemas.microsoft.com/office/drawing/2014/main" id="{9A037CF4-6289-4FBC-99B0-053BA4BF11E0}"/>
              </a:ext>
            </a:extLst>
          </p:cNvPr>
          <p:cNvPicPr>
            <a:picLocks noChangeAspect="1"/>
          </p:cNvPicPr>
          <p:nvPr/>
        </p:nvPicPr>
        <p:blipFill>
          <a:blip r:embed="rId3"/>
          <a:stretch>
            <a:fillRect/>
          </a:stretch>
        </p:blipFill>
        <p:spPr>
          <a:xfrm>
            <a:off x="1552110" y="8093933"/>
            <a:ext cx="891807" cy="914673"/>
          </a:xfrm>
          <a:prstGeom prst="rect">
            <a:avLst/>
          </a:prstGeom>
        </p:spPr>
      </p:pic>
      <p:sp>
        <p:nvSpPr>
          <p:cNvPr id="9" name="Inhaltsplatzhalter 2">
            <a:extLst>
              <a:ext uri="{FF2B5EF4-FFF2-40B4-BE49-F238E27FC236}">
                <a16:creationId xmlns:a16="http://schemas.microsoft.com/office/drawing/2014/main" id="{EA036439-F0C7-4077-8CB8-EF9876B48FD0}"/>
              </a:ext>
            </a:extLst>
          </p:cNvPr>
          <p:cNvSpPr txBox="1">
            <a:spLocks/>
          </p:cNvSpPr>
          <p:nvPr/>
        </p:nvSpPr>
        <p:spPr bwMode="auto">
          <a:xfrm>
            <a:off x="3151737" y="5607905"/>
            <a:ext cx="18177637" cy="146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600" dirty="0">
                <a:latin typeface="Calibri Light" panose="020F0302020204030204" pitchFamily="34" charset="0"/>
                <a:cs typeface="Calibri Light" panose="020F0302020204030204" pitchFamily="34" charset="0"/>
              </a:rPr>
              <a:t>Laden Sie die Daten, die den Reports zugrunde liegen, in den Formaten CSV, XLSX oder JSON herunter. Sie können über EBIA auch ganze Tabellen exportieren.</a:t>
            </a:r>
          </a:p>
        </p:txBody>
      </p:sp>
      <p:sp>
        <p:nvSpPr>
          <p:cNvPr id="10" name="Inhaltsplatzhalter 2">
            <a:extLst>
              <a:ext uri="{FF2B5EF4-FFF2-40B4-BE49-F238E27FC236}">
                <a16:creationId xmlns:a16="http://schemas.microsoft.com/office/drawing/2014/main" id="{5C4015D3-AF1F-43AD-BA01-4002D4EBC071}"/>
              </a:ext>
            </a:extLst>
          </p:cNvPr>
          <p:cNvSpPr txBox="1">
            <a:spLocks/>
          </p:cNvSpPr>
          <p:nvPr/>
        </p:nvSpPr>
        <p:spPr bwMode="auto">
          <a:xfrm>
            <a:off x="3151737" y="7880721"/>
            <a:ext cx="18495689" cy="17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600" dirty="0">
                <a:latin typeface="Calibri Light" panose="020F0302020204030204" pitchFamily="34" charset="0"/>
                <a:cs typeface="Calibri Light" panose="020F0302020204030204" pitchFamily="34" charset="0"/>
              </a:rPr>
              <a:t>Lassen Sie sich automatische Benachrichtigungen schicken, wenn bestimmte Ereignisse eintreten. Beispielsweise, wenn bei einem Report ein festgelegter Schwellenwert über- oder unterschritten wird, oder eine sonst leere Abfrage Ergebnisse zurückgibt.</a:t>
            </a:r>
          </a:p>
        </p:txBody>
      </p:sp>
      <p:sp>
        <p:nvSpPr>
          <p:cNvPr id="13" name="Inhaltsplatzhalter 2">
            <a:extLst>
              <a:ext uri="{FF2B5EF4-FFF2-40B4-BE49-F238E27FC236}">
                <a16:creationId xmlns:a16="http://schemas.microsoft.com/office/drawing/2014/main" id="{A80886ED-B7D8-4B9C-A06E-0EC5CFE598EE}"/>
              </a:ext>
            </a:extLst>
          </p:cNvPr>
          <p:cNvSpPr txBox="1">
            <a:spLocks/>
          </p:cNvSpPr>
          <p:nvPr/>
        </p:nvSpPr>
        <p:spPr bwMode="auto">
          <a:xfrm>
            <a:off x="3151737" y="10405367"/>
            <a:ext cx="18714350" cy="17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pPr>
            <a:r>
              <a:rPr lang="de-DE" sz="3600" dirty="0">
                <a:latin typeface="Calibri Light" panose="020F0302020204030204" pitchFamily="34" charset="0"/>
                <a:cs typeface="Calibri Light" panose="020F0302020204030204" pitchFamily="34" charset="0"/>
              </a:rPr>
              <a:t>Versenden Sie in regelmäßigen Abständen E-Mails mit Reports. Die grafische Darstellung der Reports  wird an den verfügbaren Platz angepasst. Außerdem können Sie die Daten, auf denen die Reports basieren, als CSV- oder XLS-Datei an die E-Mail anhängen.</a:t>
            </a:r>
          </a:p>
        </p:txBody>
      </p:sp>
      <p:pic>
        <p:nvPicPr>
          <p:cNvPr id="11" name="Grafik 10">
            <a:extLst>
              <a:ext uri="{FF2B5EF4-FFF2-40B4-BE49-F238E27FC236}">
                <a16:creationId xmlns:a16="http://schemas.microsoft.com/office/drawing/2014/main" id="{0C8B5829-3498-4FB3-B4D2-71EE6751A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110" y="10633256"/>
            <a:ext cx="1045037" cy="945144"/>
          </a:xfrm>
          <a:prstGeom prst="rect">
            <a:avLst/>
          </a:prstGeom>
        </p:spPr>
      </p:pic>
    </p:spTree>
    <p:extLst>
      <p:ext uri="{BB962C8B-B14F-4D97-AF65-F5344CB8AC3E}">
        <p14:creationId xmlns:p14="http://schemas.microsoft.com/office/powerpoint/2010/main" val="37667033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Architektur von CM/EBIA</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11</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6" name="Inhaltsplatzhalter 5">
            <a:extLst>
              <a:ext uri="{FF2B5EF4-FFF2-40B4-BE49-F238E27FC236}">
                <a16:creationId xmlns:a16="http://schemas.microsoft.com/office/drawing/2014/main" id="{6E7040EF-E4E2-40C5-9DA2-AE1489FB46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01390" y="3928300"/>
            <a:ext cx="14662150" cy="7876107"/>
          </a:xfrm>
        </p:spPr>
      </p:pic>
    </p:spTree>
    <p:extLst>
      <p:ext uri="{BB962C8B-B14F-4D97-AF65-F5344CB8AC3E}">
        <p14:creationId xmlns:p14="http://schemas.microsoft.com/office/powerpoint/2010/main" val="243641061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1150938"/>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Sie möchten mehr über ConSol CM erfahren?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Nutzen Sie unseren </a:t>
            </a:r>
            <a:r>
              <a:rPr lang="en-US" altLang="de-DE" sz="6000" dirty="0" err="1">
                <a:solidFill>
                  <a:prstClr val="white"/>
                </a:solidFill>
                <a:latin typeface="Calibri Light" panose="020F0302020204030204" pitchFamily="34" charset="0"/>
                <a:cs typeface="Calibri Light" panose="020F0302020204030204" pitchFamily="34" charset="0"/>
                <a:hlinkClick r:id="rId2"/>
              </a:rPr>
              <a:t>TecDoc</a:t>
            </a:r>
            <a:r>
              <a:rPr lang="en-US" altLang="de-DE" sz="6000" dirty="0">
                <a:solidFill>
                  <a:prstClr val="white"/>
                </a:solidFill>
                <a:latin typeface="Calibri Light" panose="020F0302020204030204" pitchFamily="34" charset="0"/>
                <a:cs typeface="Calibri Light" panose="020F0302020204030204" pitchFamily="34" charset="0"/>
                <a:hlinkClick r:id="rId2"/>
              </a:rPr>
              <a:t>-Server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Dort finden Sie: </a:t>
            </a:r>
          </a:p>
          <a:p>
            <a:pPr marL="457200" indent="-457200">
              <a:buClr>
                <a:srgbClr val="FFCC00"/>
              </a:buClr>
            </a:pPr>
            <a:r>
              <a:rPr lang="en-US" altLang="de-DE" sz="3400" b="1" dirty="0">
                <a:solidFill>
                  <a:srgbClr val="F5CB2D"/>
                </a:solidFill>
              </a:rPr>
              <a:t>Handbücher</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Benutzer</a:t>
            </a: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a:t>
            </a:r>
            <a:r>
              <a:rPr lang="en-US" altLang="de-DE" sz="3400" b="1">
                <a:solidFill>
                  <a:srgbClr val="F5CB2D"/>
                </a:solidFill>
              </a:rPr>
              <a:t>Präsentationen</a:t>
            </a:r>
            <a:endParaRPr lang="en-US" altLang="de-DE" sz="3400" b="1" dirty="0">
              <a:solidFill>
                <a:srgbClr val="F5CB2D"/>
              </a:solidFill>
            </a:endParaRP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de-DE" altLang="de-DE" sz="6000" dirty="0">
                <a:solidFill>
                  <a:prstClr val="white"/>
                </a:solidFill>
                <a:latin typeface="Calibri Light" panose="020F0302020204030204" pitchFamily="34" charset="0"/>
                <a:cs typeface="Calibri Light" panose="020F0302020204030204" pitchFamily="34" charset="0"/>
              </a:rPr>
              <a:t>Viel Spaß mit der neuen ConSol CM-Version!</a:t>
            </a:r>
          </a:p>
        </p:txBody>
      </p:sp>
      <p:pic>
        <p:nvPicPr>
          <p:cNvPr id="3" name="Grafik 2">
            <a:extLst>
              <a:ext uri="{FF2B5EF4-FFF2-40B4-BE49-F238E27FC236}">
                <a16:creationId xmlns:a16="http://schemas.microsoft.com/office/drawing/2014/main" id="{11BE946D-3D66-599E-EB31-5701995B5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36"/>
            <a:ext cx="13681476" cy="13714564"/>
          </a:xfrm>
          <a:prstGeom prst="rect">
            <a:avLst/>
          </a:prstGeom>
        </p:spPr>
      </p:pic>
    </p:spTree>
    <p:extLst>
      <p:ext uri="{BB962C8B-B14F-4D97-AF65-F5344CB8AC3E}">
        <p14:creationId xmlns:p14="http://schemas.microsoft.com/office/powerpoint/2010/main" val="357729824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0" y="3789573"/>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396615" y="4031078"/>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de-DE" sz="5400" b="1" dirty="0">
                <a:solidFill>
                  <a:schemeClr val="bg1"/>
                </a:solidFill>
                <a:latin typeface="Calibri Light" panose="020F0302020204030204" pitchFamily="34" charset="0"/>
              </a:rPr>
              <a:t>Liebe ConSol-Kunden, liebe ConSol CM-Kunden,</a:t>
            </a:r>
          </a:p>
          <a:p>
            <a:pPr marL="0" indent="0">
              <a:buNone/>
            </a:pPr>
            <a:r>
              <a:rPr lang="de-DE" sz="3200" dirty="0">
                <a:solidFill>
                  <a:schemeClr val="bg1"/>
                </a:solidFill>
                <a:latin typeface="Calibri Light" panose="020F0302020204030204" pitchFamily="34" charset="0"/>
              </a:rPr>
              <a:t>wir möchten Ihnen an dieser Stelle gerne unser neues ConSol CM-Add-on CM/EBIA, verfügbar mit der Version 6.13.0, vorstellen. CM/EBIA bringt die Welt von Reporting, Analysen und Dashboards in ConSol CM in einer vollintegrierten Lösung auf eine neue Qualitätsstufe.</a:t>
            </a:r>
          </a:p>
          <a:p>
            <a:pPr marL="0" indent="0">
              <a:buNone/>
            </a:pPr>
            <a:r>
              <a:rPr lang="de-DE" sz="3200" dirty="0">
                <a:solidFill>
                  <a:schemeClr val="bg1"/>
                </a:solidFill>
                <a:latin typeface="Calibri Light" panose="020F0302020204030204" pitchFamily="34" charset="0"/>
              </a:rPr>
              <a:t> </a:t>
            </a:r>
          </a:p>
          <a:p>
            <a:pPr marL="457200" indent="-457200">
              <a:buClr>
                <a:schemeClr val="bg1"/>
              </a:buClr>
            </a:pPr>
            <a:r>
              <a:rPr lang="de-DE" sz="3200" dirty="0">
                <a:solidFill>
                  <a:schemeClr val="bg1"/>
                </a:solidFill>
                <a:latin typeface="Calibri Light" panose="020F0302020204030204" pitchFamily="34" charset="0"/>
              </a:rPr>
              <a:t>Ermöglichen Sie Ihren Benutzern den Zugriff auf mächtige Analysen und Dashboards direkt im Web Client</a:t>
            </a:r>
          </a:p>
          <a:p>
            <a:pPr marL="457200" indent="-457200">
              <a:buClr>
                <a:schemeClr val="bg1"/>
              </a:buClr>
            </a:pPr>
            <a:r>
              <a:rPr lang="de-DE" sz="3200" dirty="0">
                <a:solidFill>
                  <a:schemeClr val="bg1"/>
                </a:solidFill>
                <a:latin typeface="Calibri Light" panose="020F0302020204030204" pitchFamily="34" charset="0"/>
              </a:rPr>
              <a:t>Finden Sie über </a:t>
            </a:r>
            <a:r>
              <a:rPr lang="de-DE" sz="3200" dirty="0" err="1">
                <a:solidFill>
                  <a:schemeClr val="bg1"/>
                </a:solidFill>
                <a:latin typeface="Calibri Light" panose="020F0302020204030204" pitchFamily="34" charset="0"/>
              </a:rPr>
              <a:t>Self</a:t>
            </a:r>
            <a:r>
              <a:rPr lang="de-DE" sz="3200" dirty="0">
                <a:solidFill>
                  <a:schemeClr val="bg1"/>
                </a:solidFill>
                <a:latin typeface="Calibri Light" panose="020F0302020204030204" pitchFamily="34" charset="0"/>
              </a:rPr>
              <a:t> Service mit wenigen Klicks selbstständig wegweisende Erkenntnisse in Ihren ConSol CM-Daten, ohne auf Reporting-Spezialisten angewiesen zu sein.</a:t>
            </a:r>
          </a:p>
          <a:p>
            <a:pPr>
              <a:buClr>
                <a:schemeClr val="bg1"/>
              </a:buClr>
              <a:buNone/>
            </a:pPr>
            <a:endParaRPr lang="de-DE" sz="3200" dirty="0">
              <a:solidFill>
                <a:schemeClr val="bg1"/>
              </a:solidFill>
              <a:latin typeface="Calibri Light" panose="020F0302020204030204" pitchFamily="34" charset="0"/>
            </a:endParaRPr>
          </a:p>
          <a:p>
            <a:pPr>
              <a:buClr>
                <a:schemeClr val="bg1"/>
              </a:buClr>
              <a:buNone/>
            </a:pPr>
            <a:r>
              <a:rPr lang="de-DE" sz="3200" dirty="0">
                <a:solidFill>
                  <a:schemeClr val="bg1"/>
                </a:solidFill>
                <a:latin typeface="Calibri Light" panose="020F0302020204030204" pitchFamily="34" charset="0"/>
              </a:rPr>
              <a:t>Bitte sprechen Sie uns für weiterführende Informationen oder für eine Live-Demo an.</a:t>
            </a:r>
          </a:p>
          <a:p>
            <a:pPr marL="0" indent="0">
              <a:buNone/>
            </a:pPr>
            <a:endParaRPr lang="de-DE" sz="3200" b="1" i="1" dirty="0">
              <a:solidFill>
                <a:schemeClr val="bg1"/>
              </a:solidFill>
              <a:latin typeface="Calibri Light" panose="020F0302020204030204" pitchFamily="34" charset="0"/>
            </a:endParaRPr>
          </a:p>
          <a:p>
            <a:pPr>
              <a:buNone/>
            </a:pPr>
            <a:endParaRPr lang="de-DE" sz="3200" b="1" i="1" dirty="0">
              <a:solidFill>
                <a:schemeClr val="bg1"/>
              </a:solidFill>
              <a:latin typeface="Calibri Light" panose="020F0302020204030204" pitchFamily="34" charset="0"/>
            </a:endParaRPr>
          </a:p>
          <a:p>
            <a:pPr>
              <a:buNone/>
            </a:pPr>
            <a:r>
              <a:rPr lang="de-DE" sz="3200" b="1" i="1" dirty="0">
                <a:solidFill>
                  <a:schemeClr val="bg1"/>
                </a:solidFill>
                <a:latin typeface="Calibri Light" panose="020F0302020204030204" pitchFamily="34" charset="0"/>
              </a:rPr>
              <a:t>Ihr ConSol CM Produktmanagement &amp; </a:t>
            </a:r>
            <a:r>
              <a:rPr lang="de-DE" sz="3200" b="1" i="1" dirty="0" err="1">
                <a:solidFill>
                  <a:schemeClr val="bg1"/>
                </a:solidFill>
                <a:latin typeface="Calibri Light" panose="020F0302020204030204" pitchFamily="34" charset="0"/>
              </a:rPr>
              <a:t>Sales</a:t>
            </a:r>
            <a:r>
              <a:rPr lang="de-DE" sz="3200" b="1" i="1" dirty="0">
                <a:solidFill>
                  <a:schemeClr val="bg1"/>
                </a:solidFill>
                <a:latin typeface="Calibri Light" panose="020F0302020204030204" pitchFamily="34" charset="0"/>
              </a:rPr>
              <a:t>-Team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68676"/>
            <a:ext cx="8172731" cy="2506333"/>
            <a:chOff x="3058175" y="6917159"/>
            <a:chExt cx="4687797" cy="1462163"/>
          </a:xfrm>
        </p:grpSpPr>
        <p:pic>
          <p:nvPicPr>
            <p:cNvPr id="9" name="Grafik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0637" t="5510" r="22660" b="24942"/>
            <a:stretch/>
          </p:blipFill>
          <p:spPr>
            <a:xfrm>
              <a:off x="3058176" y="6917159"/>
              <a:ext cx="1055639" cy="1055639"/>
            </a:xfrm>
            <a:prstGeom prst="rect">
              <a:avLst/>
            </a:prstGeom>
          </p:spPr>
        </p:pic>
        <p:pic>
          <p:nvPicPr>
            <p:cNvPr id="10" name="Grafik 9" descr="C:\Users\kramerk\AppData\Local\Microsoft\Windows\Temporary Internet Files\Content.Outlook\08QJRD8A\user-avatar.png"/>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7"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Jan </a:t>
              </a:r>
              <a:br>
                <a:rPr lang="en-US" sz="1800" b="1" dirty="0">
                  <a:latin typeface="Calibri Light" panose="020F0302020204030204" pitchFamily="34" charset="0"/>
                </a:rPr>
              </a:br>
              <a:r>
                <a:rPr lang="en-US" sz="1800" b="1" dirty="0">
                  <a:latin typeface="Calibri Light" panose="020F0302020204030204" pitchFamily="34" charset="0"/>
                </a:rPr>
                <a:t>Zahalka</a:t>
              </a:r>
            </a:p>
          </p:txBody>
        </p:sp>
        <p:sp>
          <p:nvSpPr>
            <p:cNvPr id="17" name="Rechteck 1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3227050" y="2624138"/>
            <a:ext cx="11160125" cy="11091862"/>
          </a:xfrm>
          <a:prstGeom prst="rect">
            <a:avLst/>
          </a:prstGeom>
          <a:solidFill>
            <a:srgbClr val="2F59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8" name="Rechteck 7"/>
          <p:cNvSpPr/>
          <p:nvPr/>
        </p:nvSpPr>
        <p:spPr>
          <a:xfrm>
            <a:off x="13227050" y="0"/>
            <a:ext cx="11160125" cy="2624138"/>
          </a:xfrm>
          <a:prstGeom prst="rect">
            <a:avLst/>
          </a:prstGeom>
          <a:solidFill>
            <a:srgbClr val="4E7F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4820" name="Inhaltsplatzhalter 2"/>
          <p:cNvSpPr txBox="1">
            <a:spLocks/>
          </p:cNvSpPr>
          <p:nvPr/>
        </p:nvSpPr>
        <p:spPr bwMode="auto">
          <a:xfrm>
            <a:off x="14417675" y="1290638"/>
            <a:ext cx="8888413" cy="123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Font typeface="Arial" panose="020B0604020202020204" pitchFamily="34" charset="0"/>
              <a:buNone/>
              <a:defRPr/>
            </a:pPr>
            <a:r>
              <a:rPr lang="de-DE" altLang="de-DE" sz="7200" dirty="0">
                <a:solidFill>
                  <a:schemeClr val="bg1"/>
                </a:solidFill>
                <a:latin typeface="Calibri Light" panose="020F0302020204030204" pitchFamily="34" charset="0"/>
                <a:cs typeface="Calibri Light" panose="020F0302020204030204" pitchFamily="34" charset="0"/>
              </a:rPr>
              <a:t>CM/EBIA-Übersicht</a:t>
            </a:r>
          </a:p>
          <a:p>
            <a:pPr eaLnBrk="1" hangingPunct="1">
              <a:buFont typeface="Arial" panose="020B0604020202020204" pitchFamily="34" charset="0"/>
              <a:buNone/>
              <a:defRPr/>
            </a:pPr>
            <a:endParaRPr lang="de-DE" altLang="de-DE" sz="7200" dirty="0">
              <a:solidFill>
                <a:schemeClr val="bg1"/>
              </a:solidFill>
            </a:endParaRPr>
          </a:p>
          <a:p>
            <a:pPr marL="857250" indent="-857250" eaLnBrk="1" hangingPunct="1">
              <a:defRPr/>
            </a:pPr>
            <a:r>
              <a:rPr lang="de-DE" altLang="de-DE" sz="6600" dirty="0">
                <a:solidFill>
                  <a:schemeClr val="bg1"/>
                </a:solidFill>
                <a:latin typeface="Calibri Light" panose="020F0302020204030204" pitchFamily="34" charset="0"/>
                <a:cs typeface="Calibri Light" panose="020F0302020204030204" pitchFamily="34" charset="0"/>
              </a:rPr>
              <a:t>Vorteile</a:t>
            </a:r>
          </a:p>
          <a:p>
            <a:pPr marL="857250" indent="-857250" eaLnBrk="1" hangingPunct="1">
              <a:defRPr/>
            </a:pPr>
            <a:r>
              <a:rPr lang="de-DE" altLang="de-DE" sz="6600" dirty="0">
                <a:solidFill>
                  <a:schemeClr val="bg1"/>
                </a:solidFill>
                <a:latin typeface="Calibri Light" panose="020F0302020204030204" pitchFamily="34" charset="0"/>
                <a:cs typeface="Calibri Light" panose="020F0302020204030204" pitchFamily="34" charset="0"/>
              </a:rPr>
              <a:t>Funktionen</a:t>
            </a:r>
          </a:p>
          <a:p>
            <a:pPr marL="857250" indent="-857250" eaLnBrk="1" hangingPunct="1">
              <a:defRPr/>
            </a:pPr>
            <a:r>
              <a:rPr lang="de-DE" altLang="de-DE" sz="6600" dirty="0">
                <a:solidFill>
                  <a:schemeClr val="bg1"/>
                </a:solidFill>
                <a:latin typeface="Calibri Light" panose="020F0302020204030204" pitchFamily="34" charset="0"/>
                <a:cs typeface="Calibri Light" panose="020F0302020204030204" pitchFamily="34" charset="0"/>
              </a:rPr>
              <a:t>Architektur</a:t>
            </a:r>
          </a:p>
        </p:txBody>
      </p:sp>
      <p:pic>
        <p:nvPicPr>
          <p:cNvPr id="2" name="Grafik 1">
            <a:extLst>
              <a:ext uri="{FF2B5EF4-FFF2-40B4-BE49-F238E27FC236}">
                <a16:creationId xmlns:a16="http://schemas.microsoft.com/office/drawing/2014/main" id="{BF1E0CA2-FD50-448C-92D4-B533FF657A83}"/>
              </a:ext>
            </a:extLst>
          </p:cNvPr>
          <p:cNvPicPr>
            <a:picLocks noChangeAspect="1"/>
          </p:cNvPicPr>
          <p:nvPr/>
        </p:nvPicPr>
        <p:blipFill>
          <a:blip r:embed="rId2"/>
          <a:stretch>
            <a:fillRect/>
          </a:stretch>
        </p:blipFill>
        <p:spPr>
          <a:xfrm>
            <a:off x="823975" y="3455577"/>
            <a:ext cx="11654457" cy="6356976"/>
          </a:xfrm>
          <a:prstGeom prst="rect">
            <a:avLst/>
          </a:prstGeom>
        </p:spPr>
      </p:pic>
    </p:spTree>
    <p:extLst>
      <p:ext uri="{BB962C8B-B14F-4D97-AF65-F5344CB8AC3E}">
        <p14:creationId xmlns:p14="http://schemas.microsoft.com/office/powerpoint/2010/main" val="428653679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Vorteile von 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de-DE" altLang="de-DE" sz="5400" dirty="0">
                <a:solidFill>
                  <a:srgbClr val="F5CB2D"/>
                </a:solidFill>
                <a:latin typeface="Calibri Light" panose="020F0302020204030204" pitchFamily="34" charset="0"/>
                <a:cs typeface="Calibri Light" panose="020F0302020204030204" pitchFamily="34" charset="0"/>
              </a:rPr>
              <a:t>Business </a:t>
            </a:r>
            <a:r>
              <a:rPr lang="de-DE" altLang="de-DE" sz="5400" dirty="0" err="1">
                <a:solidFill>
                  <a:srgbClr val="F5CB2D"/>
                </a:solidFill>
                <a:latin typeface="Calibri Light" panose="020F0302020204030204" pitchFamily="34" charset="0"/>
                <a:cs typeface="Calibri Light" panose="020F0302020204030204" pitchFamily="34" charset="0"/>
              </a:rPr>
              <a:t>Intelligence</a:t>
            </a:r>
            <a:r>
              <a:rPr lang="de-DE" altLang="de-DE" sz="5400" dirty="0">
                <a:solidFill>
                  <a:srgbClr val="F5CB2D"/>
                </a:solidFill>
                <a:latin typeface="Calibri Light" panose="020F0302020204030204" pitchFamily="34" charset="0"/>
                <a:cs typeface="Calibri Light" panose="020F0302020204030204" pitchFamily="34" charset="0"/>
              </a:rPr>
              <a:t> endlich vollintegriert und mit Fokus auf Self-Service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9" name="Inhaltsplatzhalter 2"/>
          <p:cNvSpPr txBox="1">
            <a:spLocks/>
          </p:cNvSpPr>
          <p:nvPr/>
        </p:nvSpPr>
        <p:spPr bwMode="auto">
          <a:xfrm>
            <a:off x="1541463" y="5836477"/>
            <a:ext cx="9591758" cy="44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de-DE" sz="3600" dirty="0">
                <a:latin typeface="Calibri Light" panose="020F0302020204030204" pitchFamily="34" charset="0"/>
                <a:cs typeface="Calibri Light" panose="020F0302020204030204" pitchFamily="34" charset="0"/>
              </a:rPr>
              <a:t>Erstellen Sie selbst, ohne Einbezug von Reporting-Spezialisten, neue Reports und Dashboards.</a:t>
            </a:r>
          </a:p>
          <a:p>
            <a:r>
              <a:rPr lang="de-DE" sz="3600" dirty="0">
                <a:latin typeface="Calibri Light" panose="020F0302020204030204" pitchFamily="34" charset="0"/>
                <a:cs typeface="Calibri Light" panose="020F0302020204030204" pitchFamily="34" charset="0"/>
              </a:rPr>
              <a:t>Vermeiden Sie doppelte Benutzerführung und Logins durch integriertes Single </a:t>
            </a:r>
            <a:r>
              <a:rPr lang="de-DE" sz="3600" dirty="0" err="1">
                <a:latin typeface="Calibri Light" panose="020F0302020204030204" pitchFamily="34" charset="0"/>
                <a:cs typeface="Calibri Light" panose="020F0302020204030204" pitchFamily="34" charset="0"/>
              </a:rPr>
              <a:t>Sign</a:t>
            </a:r>
            <a:r>
              <a:rPr lang="de-DE" sz="3600" dirty="0">
                <a:latin typeface="Calibri Light" panose="020F0302020204030204" pitchFamily="34" charset="0"/>
                <a:cs typeface="Calibri Light" panose="020F0302020204030204" pitchFamily="34" charset="0"/>
              </a:rPr>
              <a:t>-on.</a:t>
            </a:r>
          </a:p>
          <a:p>
            <a:r>
              <a:rPr lang="de-DE" sz="3600" dirty="0">
                <a:latin typeface="Calibri Light" panose="020F0302020204030204" pitchFamily="34" charset="0"/>
                <a:cs typeface="Calibri Light" panose="020F0302020204030204" pitchFamily="34" charset="0"/>
              </a:rPr>
              <a:t>Verwalten Sie den Zugriff auf Analysen und Dashboards über ein feingranulares Rechtekonzept.</a:t>
            </a:r>
          </a:p>
        </p:txBody>
      </p:sp>
      <p:sp>
        <p:nvSpPr>
          <p:cNvPr id="10" name="Inhaltsplatzhalter 2"/>
          <p:cNvSpPr txBox="1">
            <a:spLocks/>
          </p:cNvSpPr>
          <p:nvPr/>
        </p:nvSpPr>
        <p:spPr bwMode="auto">
          <a:xfrm>
            <a:off x="13837111" y="5836477"/>
            <a:ext cx="9264798" cy="4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de-DE" sz="3600" dirty="0">
                <a:latin typeface="Calibri Light" panose="020F0302020204030204" pitchFamily="34" charset="0"/>
                <a:cs typeface="Calibri Light" panose="020F0302020204030204" pitchFamily="34" charset="0"/>
              </a:rPr>
              <a:t>Stellen Sie Ihren Benutzern Dashboards und Analysen direkt im Web Client zur Verfügung.</a:t>
            </a:r>
          </a:p>
          <a:p>
            <a:r>
              <a:rPr lang="de-DE" sz="3600" dirty="0">
                <a:latin typeface="Calibri Light" panose="020F0302020204030204" pitchFamily="34" charset="0"/>
                <a:cs typeface="Calibri Light" panose="020F0302020204030204" pitchFamily="34" charset="0"/>
              </a:rPr>
              <a:t>Nutzen Sie Ihren ConSol CM-Datenbestand für ad-hoc Erkenntnisse für geschäftskritische Entscheidungen.</a:t>
            </a:r>
          </a:p>
          <a:p>
            <a:r>
              <a:rPr lang="de-DE" sz="3600" dirty="0">
                <a:latin typeface="Calibri Light" panose="020F0302020204030204" pitchFamily="34" charset="0"/>
                <a:cs typeface="Calibri Light" panose="020F0302020204030204" pitchFamily="34" charset="0"/>
              </a:rPr>
              <a:t>Lassen Sie sich von CM/EBIA regelmäßig ausgewählte Analysen zusenden.</a:t>
            </a:r>
          </a:p>
        </p:txBody>
      </p:sp>
      <p:sp>
        <p:nvSpPr>
          <p:cNvPr id="3" name="Plus 2"/>
          <p:cNvSpPr/>
          <p:nvPr/>
        </p:nvSpPr>
        <p:spPr>
          <a:xfrm>
            <a:off x="11378781" y="6208294"/>
            <a:ext cx="1604211" cy="1331495"/>
          </a:xfrm>
          <a:prstGeom prst="mathPlus">
            <a:avLst/>
          </a:prstGeom>
          <a:solidFill>
            <a:srgbClr val="537F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250389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Vorteile von 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10" name="Grafik 9">
            <a:extLst>
              <a:ext uri="{FF2B5EF4-FFF2-40B4-BE49-F238E27FC236}">
                <a16:creationId xmlns:a16="http://schemas.microsoft.com/office/drawing/2014/main" id="{94B23EAC-ED53-4F16-87FD-17E95FE4938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3200" y="3180436"/>
            <a:ext cx="9451143" cy="9597775"/>
          </a:xfrm>
          <a:prstGeom prst="rect">
            <a:avLst/>
          </a:prstGeom>
        </p:spPr>
      </p:pic>
      <p:pic>
        <p:nvPicPr>
          <p:cNvPr id="12" name="Grafik 11">
            <a:extLst>
              <a:ext uri="{FF2B5EF4-FFF2-40B4-BE49-F238E27FC236}">
                <a16:creationId xmlns:a16="http://schemas.microsoft.com/office/drawing/2014/main" id="{F9F2BB63-A7AA-4BBA-8946-CB75FA10CE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58853" y="3041136"/>
            <a:ext cx="7544453" cy="9876375"/>
          </a:xfrm>
          <a:prstGeom prst="rect">
            <a:avLst/>
          </a:prstGeom>
        </p:spPr>
      </p:pic>
    </p:spTree>
    <p:extLst>
      <p:ext uri="{BB962C8B-B14F-4D97-AF65-F5344CB8AC3E}">
        <p14:creationId xmlns:p14="http://schemas.microsoft.com/office/powerpoint/2010/main" val="18854408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Funktionen von 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0800" y="3891600"/>
            <a:ext cx="21904325" cy="6660068"/>
          </a:xfrm>
        </p:spPr>
        <p:txBody>
          <a:bodyPr/>
          <a:lstStyle/>
          <a:p>
            <a:pPr marL="0" indent="0">
              <a:buNone/>
              <a:defRPr/>
            </a:pPr>
            <a:r>
              <a:rPr lang="de-DE" altLang="de-DE" sz="5400" dirty="0">
                <a:solidFill>
                  <a:srgbClr val="F5CB2D"/>
                </a:solidFill>
                <a:latin typeface="Calibri Light" panose="020F0302020204030204" pitchFamily="34" charset="0"/>
                <a:cs typeface="Calibri Light" panose="020F0302020204030204" pitchFamily="34" charset="0"/>
              </a:rPr>
              <a:t>Holen Sie sich selbständig und jederzeit Antworten auf analytische Fragen</a:t>
            </a:r>
          </a:p>
          <a:p>
            <a:pPr marL="0" indent="0">
              <a:buNone/>
            </a:pPr>
            <a:r>
              <a:rPr lang="de-DE" altLang="de-DE" sz="3400" dirty="0">
                <a:latin typeface="Calibri Light" panose="020F0302020204030204" pitchFamily="34" charset="0"/>
                <a:cs typeface="Calibri Light" panose="020F0302020204030204" pitchFamily="34" charset="0"/>
              </a:rPr>
              <a:t>Dank der grafischen Oberfläche der CM/EBIA-Administration geht die Report-Erstellung leicht von der Hand. CM/EBIA bietet drei Modi, je nach benötigten Daten und Komplexität der Frage:</a:t>
            </a:r>
          </a:p>
          <a:p>
            <a:r>
              <a:rPr lang="de-DE" altLang="de-DE" sz="3400" b="1" dirty="0">
                <a:latin typeface="Calibri Light" panose="020F0302020204030204" pitchFamily="34" charset="0"/>
                <a:cs typeface="Calibri Light" panose="020F0302020204030204" pitchFamily="34" charset="0"/>
              </a:rPr>
              <a:t>Einfache Frage</a:t>
            </a:r>
            <a:r>
              <a:rPr lang="de-DE" altLang="de-DE" sz="3400" dirty="0">
                <a:latin typeface="Calibri Light" panose="020F0302020204030204" pitchFamily="34" charset="0"/>
                <a:cs typeface="Calibri Light" panose="020F0302020204030204" pitchFamily="34" charset="0"/>
              </a:rPr>
              <a:t>: Eine Tabelle auswählen → Daten filtern → Daten zusammenfassen (ideal für Einsteiger).</a:t>
            </a:r>
          </a:p>
          <a:p>
            <a:r>
              <a:rPr lang="de-DE" altLang="de-DE" sz="3400" b="1" dirty="0">
                <a:latin typeface="Calibri Light" panose="020F0302020204030204" pitchFamily="34" charset="0"/>
                <a:cs typeface="Calibri Light" panose="020F0302020204030204" pitchFamily="34" charset="0"/>
              </a:rPr>
              <a:t>Benutzerdefinierte Frage</a:t>
            </a:r>
            <a:r>
              <a:rPr lang="de-DE" altLang="de-DE" sz="3400" dirty="0">
                <a:latin typeface="Calibri Light" panose="020F0302020204030204" pitchFamily="34" charset="0"/>
                <a:cs typeface="Calibri Light" panose="020F0302020204030204" pitchFamily="34" charset="0"/>
              </a:rPr>
              <a:t>: Mehrere Tabellen verknüpfen → Daten filtern → Daten zusammenfassen.</a:t>
            </a:r>
          </a:p>
          <a:p>
            <a:r>
              <a:rPr lang="de-DE" altLang="de-DE" sz="3400" b="1" dirty="0">
                <a:latin typeface="Calibri Light" panose="020F0302020204030204" pitchFamily="34" charset="0"/>
                <a:cs typeface="Calibri Light" panose="020F0302020204030204" pitchFamily="34" charset="0"/>
              </a:rPr>
              <a:t>Native Abfrage</a:t>
            </a:r>
            <a:r>
              <a:rPr lang="de-DE" altLang="de-DE" sz="3400" dirty="0">
                <a:latin typeface="Calibri Light" panose="020F0302020204030204" pitchFamily="34" charset="0"/>
                <a:cs typeface="Calibri Light" panose="020F0302020204030204" pitchFamily="34" charset="0"/>
              </a:rPr>
              <a:t>: Beliebige SQL-Abfrage mit dem SQL-Editor erstellen (für Experten).</a:t>
            </a:r>
          </a:p>
          <a:p>
            <a:pPr marL="0" indent="0">
              <a:buNone/>
            </a:pPr>
            <a:r>
              <a:rPr lang="de-DE" altLang="de-DE" sz="3400" dirty="0">
                <a:latin typeface="Calibri Light" panose="020F0302020204030204" pitchFamily="34" charset="0"/>
                <a:cs typeface="Calibri Light" panose="020F0302020204030204" pitchFamily="34" charset="0"/>
              </a:rPr>
              <a:t>CM/EBIA schlägt automatisch eine passende grafische Darstellung für den Report vor, die Sie bei Bedarf ändern  können.</a:t>
            </a:r>
          </a:p>
          <a:p>
            <a:pPr marL="0" indent="0">
              <a:buNone/>
            </a:pPr>
            <a:endParaRPr lang="de-DE" altLang="de-DE" sz="3400" dirty="0">
              <a:latin typeface="Calibri Light" panose="020F0302020204030204" pitchFamily="34" charset="0"/>
              <a:cs typeface="Calibri Light" panose="020F0302020204030204" pitchFamily="34" charset="0"/>
            </a:endParaRPr>
          </a:p>
          <a:p>
            <a:pPr marL="0" indent="0">
              <a:buNone/>
            </a:pPr>
            <a:endParaRPr lang="de-DE" altLang="de-DE" sz="340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2" name="Grafik 1">
            <a:extLst>
              <a:ext uri="{FF2B5EF4-FFF2-40B4-BE49-F238E27FC236}">
                <a16:creationId xmlns:a16="http://schemas.microsoft.com/office/drawing/2014/main" id="{C6213855-29DB-4242-83E6-06E4941FD264}"/>
              </a:ext>
            </a:extLst>
          </p:cNvPr>
          <p:cNvPicPr>
            <a:picLocks noChangeAspect="1"/>
          </p:cNvPicPr>
          <p:nvPr/>
        </p:nvPicPr>
        <p:blipFill>
          <a:blip r:embed="rId2"/>
          <a:stretch>
            <a:fillRect/>
          </a:stretch>
        </p:blipFill>
        <p:spPr>
          <a:xfrm>
            <a:off x="1540800" y="8752529"/>
            <a:ext cx="17677577" cy="4449121"/>
          </a:xfrm>
          <a:prstGeom prst="rect">
            <a:avLst/>
          </a:prstGeom>
        </p:spPr>
      </p:pic>
    </p:spTree>
    <p:extLst>
      <p:ext uri="{BB962C8B-B14F-4D97-AF65-F5344CB8AC3E}">
        <p14:creationId xmlns:p14="http://schemas.microsoft.com/office/powerpoint/2010/main" val="389520432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Funktionen von CM/EBIA</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0800" y="3891600"/>
            <a:ext cx="22846375" cy="6660068"/>
          </a:xfrm>
        </p:spPr>
        <p:txBody>
          <a:bodyPr/>
          <a:lstStyle/>
          <a:p>
            <a:pPr marL="0" indent="0">
              <a:buNone/>
              <a:defRPr/>
            </a:pPr>
            <a:r>
              <a:rPr lang="de-DE" altLang="de-DE" sz="5400" dirty="0">
                <a:solidFill>
                  <a:srgbClr val="F5CB2D"/>
                </a:solidFill>
                <a:latin typeface="Calibri Light" panose="020F0302020204030204" pitchFamily="34" charset="0"/>
                <a:cs typeface="Calibri Light" panose="020F0302020204030204" pitchFamily="34" charset="0"/>
              </a:rPr>
              <a:t>Verschaffen Sie sich Überblick durch Dashboards</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7" name="Inhaltsplatzhalter 2">
            <a:extLst>
              <a:ext uri="{FF2B5EF4-FFF2-40B4-BE49-F238E27FC236}">
                <a16:creationId xmlns:a16="http://schemas.microsoft.com/office/drawing/2014/main" id="{9D4C8417-44C2-4A70-B3BD-022CA3246D25}"/>
              </a:ext>
            </a:extLst>
          </p:cNvPr>
          <p:cNvSpPr txBox="1">
            <a:spLocks/>
          </p:cNvSpPr>
          <p:nvPr/>
        </p:nvSpPr>
        <p:spPr bwMode="auto">
          <a:xfrm>
            <a:off x="13717977" y="5348957"/>
            <a:ext cx="9659548" cy="61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de-DE" sz="3600" dirty="0">
                <a:latin typeface="Calibri Light" panose="020F0302020204030204" pitchFamily="34" charset="0"/>
                <a:cs typeface="Calibri Light" panose="020F0302020204030204" pitchFamily="34" charset="0"/>
              </a:rPr>
              <a:t>Stellen Sie Dashboards mit mehreren Reports zusammen. </a:t>
            </a:r>
          </a:p>
          <a:p>
            <a:r>
              <a:rPr lang="de-DE" sz="3600" dirty="0">
                <a:latin typeface="Calibri Light" panose="020F0302020204030204" pitchFamily="34" charset="0"/>
                <a:cs typeface="Calibri Light" panose="020F0302020204030204" pitchFamily="34" charset="0"/>
              </a:rPr>
              <a:t>Sie können die Reports auf dem Raster beliebig anordnen.</a:t>
            </a:r>
          </a:p>
          <a:p>
            <a:r>
              <a:rPr lang="de-DE" sz="3600" dirty="0">
                <a:latin typeface="Calibri Light" panose="020F0302020204030204" pitchFamily="34" charset="0"/>
                <a:cs typeface="Calibri Light" panose="020F0302020204030204" pitchFamily="34" charset="0"/>
              </a:rPr>
              <a:t>Überschriften und erklärende Texte machen es den Benutzern leicht, die Reports richtig zu interpretieren.</a:t>
            </a:r>
          </a:p>
          <a:p>
            <a:r>
              <a:rPr lang="de-DE" sz="3600" dirty="0">
                <a:latin typeface="Calibri Light" panose="020F0302020204030204" pitchFamily="34" charset="0"/>
                <a:cs typeface="Calibri Light" panose="020F0302020204030204" pitchFamily="34" charset="0"/>
              </a:rPr>
              <a:t>Die fertigen Dashboards können über Widgets in den Web Client integriert werden.</a:t>
            </a:r>
          </a:p>
        </p:txBody>
      </p:sp>
      <p:pic>
        <p:nvPicPr>
          <p:cNvPr id="6" name="Grafik 5">
            <a:extLst>
              <a:ext uri="{FF2B5EF4-FFF2-40B4-BE49-F238E27FC236}">
                <a16:creationId xmlns:a16="http://schemas.microsoft.com/office/drawing/2014/main" id="{52FF7C60-8F58-4FDE-9BFB-8CBC65576EF4}"/>
              </a:ext>
            </a:extLst>
          </p:cNvPr>
          <p:cNvPicPr>
            <a:picLocks noChangeAspect="1"/>
          </p:cNvPicPr>
          <p:nvPr/>
        </p:nvPicPr>
        <p:blipFill>
          <a:blip r:embed="rId2"/>
          <a:stretch>
            <a:fillRect/>
          </a:stretch>
        </p:blipFill>
        <p:spPr>
          <a:xfrm>
            <a:off x="1540800" y="5348957"/>
            <a:ext cx="10884607" cy="7437815"/>
          </a:xfrm>
          <a:prstGeom prst="rect">
            <a:avLst/>
          </a:prstGeom>
        </p:spPr>
      </p:pic>
    </p:spTree>
    <p:extLst>
      <p:ext uri="{BB962C8B-B14F-4D97-AF65-F5344CB8AC3E}">
        <p14:creationId xmlns:p14="http://schemas.microsoft.com/office/powerpoint/2010/main" val="105182385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z="7500" dirty="0">
                <a:latin typeface="Calibri Light" panose="020F0302020204030204" pitchFamily="34" charset="0"/>
                <a:cs typeface="Calibri Light" panose="020F0302020204030204" pitchFamily="34" charset="0"/>
              </a:rPr>
              <a:t>Funktionen von 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None/>
              <a:defRPr/>
            </a:pPr>
            <a:r>
              <a:rPr lang="de-DE" altLang="de-DE" sz="5400" dirty="0">
                <a:solidFill>
                  <a:srgbClr val="F5CB2D"/>
                </a:solidFill>
                <a:latin typeface="Calibri Light" panose="020F0302020204030204" pitchFamily="34" charset="0"/>
                <a:cs typeface="Calibri Light" panose="020F0302020204030204" pitchFamily="34" charset="0"/>
              </a:rPr>
              <a:t>Veröffentlichen Sie Dashboards direkt im Web Client</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1" name="Inhaltsplatzhalter 2"/>
          <p:cNvSpPr txBox="1">
            <a:spLocks/>
          </p:cNvSpPr>
          <p:nvPr/>
        </p:nvSpPr>
        <p:spPr bwMode="auto">
          <a:xfrm>
            <a:off x="15058449" y="6090073"/>
            <a:ext cx="8387339" cy="61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de-DE" sz="3600" dirty="0">
                <a:latin typeface="Calibri Light" panose="020F0302020204030204" pitchFamily="34" charset="0"/>
                <a:cs typeface="Calibri Light" panose="020F0302020204030204" pitchFamily="34" charset="0"/>
              </a:rPr>
              <a:t>Die CM/EBIA-Dashboards können als Widgets auf der Startseite von ConSol CM platziert werden.</a:t>
            </a:r>
          </a:p>
          <a:p>
            <a:r>
              <a:rPr lang="de-DE" sz="3600" dirty="0">
                <a:latin typeface="Calibri Light" panose="020F0302020204030204" pitchFamily="34" charset="0"/>
                <a:cs typeface="Calibri Light" panose="020F0302020204030204" pitchFamily="34" charset="0"/>
              </a:rPr>
              <a:t>So haben die Benutzer die wichtigsten Erkenntnisse für ihre tägliche Arbeit direkt im Blick.</a:t>
            </a:r>
          </a:p>
          <a:p>
            <a:r>
              <a:rPr lang="de-DE" sz="3600" dirty="0">
                <a:latin typeface="Calibri Light" panose="020F0302020204030204" pitchFamily="34" charset="0"/>
                <a:cs typeface="Calibri Light" panose="020F0302020204030204" pitchFamily="34" charset="0"/>
              </a:rPr>
              <a:t>Die Daten werden automatisch beim Laden der Seite aktualisiert.</a:t>
            </a:r>
          </a:p>
        </p:txBody>
      </p:sp>
      <p:pic>
        <p:nvPicPr>
          <p:cNvPr id="2" name="Grafik 1">
            <a:extLst>
              <a:ext uri="{FF2B5EF4-FFF2-40B4-BE49-F238E27FC236}">
                <a16:creationId xmlns:a16="http://schemas.microsoft.com/office/drawing/2014/main" id="{3C344015-9E5C-4280-8B74-06D83CA4C19C}"/>
              </a:ext>
            </a:extLst>
          </p:cNvPr>
          <p:cNvPicPr>
            <a:picLocks noChangeAspect="1"/>
          </p:cNvPicPr>
          <p:nvPr/>
        </p:nvPicPr>
        <p:blipFill>
          <a:blip r:embed="rId2"/>
          <a:stretch>
            <a:fillRect/>
          </a:stretch>
        </p:blipFill>
        <p:spPr>
          <a:xfrm>
            <a:off x="1541463" y="5624122"/>
            <a:ext cx="12271861" cy="6631378"/>
          </a:xfrm>
          <a:prstGeom prst="rect">
            <a:avLst/>
          </a:prstGeom>
        </p:spPr>
      </p:pic>
    </p:spTree>
    <p:extLst>
      <p:ext uri="{BB962C8B-B14F-4D97-AF65-F5344CB8AC3E}">
        <p14:creationId xmlns:p14="http://schemas.microsoft.com/office/powerpoint/2010/main" val="293338604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4" name="Inhaltsplatzhalter 2"/>
          <p:cNvSpPr txBox="1">
            <a:spLocks/>
          </p:cNvSpPr>
          <p:nvPr/>
        </p:nvSpPr>
        <p:spPr bwMode="auto">
          <a:xfrm>
            <a:off x="1540800" y="3891600"/>
            <a:ext cx="21932232" cy="139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defRPr/>
            </a:pPr>
            <a:r>
              <a:rPr lang="de-DE" altLang="de-DE" sz="5400" dirty="0">
                <a:solidFill>
                  <a:srgbClr val="F5CB2D"/>
                </a:solidFill>
                <a:latin typeface="Calibri Light" panose="020F0302020204030204" pitchFamily="34" charset="0"/>
                <a:cs typeface="Calibri Light" panose="020F0302020204030204" pitchFamily="34" charset="0"/>
              </a:rPr>
              <a:t>Behalten Sie die Kontrolle über Zugriffe und Sichtbarkeit von Daten </a:t>
            </a:r>
          </a:p>
        </p:txBody>
      </p:sp>
      <p:sp>
        <p:nvSpPr>
          <p:cNvPr id="15" name="Titel 1"/>
          <p:cNvSpPr txBox="1">
            <a:spLocks/>
          </p:cNvSpPr>
          <p:nvPr/>
        </p:nvSpPr>
        <p:spPr bwMode="auto">
          <a:xfrm>
            <a:off x="1472400" y="313200"/>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a:lstStyle>
          <a:p>
            <a:r>
              <a:rPr lang="de-DE" altLang="de-DE" sz="7500" dirty="0">
                <a:latin typeface="Calibri Light" panose="020F0302020204030204" pitchFamily="34" charset="0"/>
                <a:cs typeface="Calibri Light" panose="020F0302020204030204" pitchFamily="34" charset="0"/>
              </a:rPr>
              <a:t>Funktionen von CM/EBIA</a:t>
            </a:r>
            <a:endParaRPr lang="de-DE" altLang="de-DE" sz="7500" dirty="0">
              <a:solidFill>
                <a:srgbClr val="F5CB2D"/>
              </a:solidFill>
              <a:latin typeface="Calibri Light" panose="020F0302020204030204" pitchFamily="34" charset="0"/>
              <a:cs typeface="Calibri Light" panose="020F0302020204030204" pitchFamily="34" charset="0"/>
            </a:endParaRPr>
          </a:p>
        </p:txBody>
      </p:sp>
      <p:pic>
        <p:nvPicPr>
          <p:cNvPr id="2" name="Grafik 1">
            <a:extLst>
              <a:ext uri="{FF2B5EF4-FFF2-40B4-BE49-F238E27FC236}">
                <a16:creationId xmlns:a16="http://schemas.microsoft.com/office/drawing/2014/main" id="{52E08043-02E5-46AB-9DCB-B57C5EC9EA5E}"/>
              </a:ext>
            </a:extLst>
          </p:cNvPr>
          <p:cNvPicPr>
            <a:picLocks noChangeAspect="1"/>
          </p:cNvPicPr>
          <p:nvPr/>
        </p:nvPicPr>
        <p:blipFill>
          <a:blip r:embed="rId2"/>
          <a:stretch>
            <a:fillRect/>
          </a:stretch>
        </p:blipFill>
        <p:spPr>
          <a:xfrm>
            <a:off x="1540800" y="5285917"/>
            <a:ext cx="8652805" cy="7271650"/>
          </a:xfrm>
          <a:prstGeom prst="rect">
            <a:avLst/>
          </a:prstGeom>
        </p:spPr>
      </p:pic>
      <p:sp>
        <p:nvSpPr>
          <p:cNvPr id="7" name="Inhaltsplatzhalter 2">
            <a:extLst>
              <a:ext uri="{FF2B5EF4-FFF2-40B4-BE49-F238E27FC236}">
                <a16:creationId xmlns:a16="http://schemas.microsoft.com/office/drawing/2014/main" id="{E8FACAD2-149B-46E1-9910-2A7DF6C8AE02}"/>
              </a:ext>
            </a:extLst>
          </p:cNvPr>
          <p:cNvSpPr txBox="1">
            <a:spLocks/>
          </p:cNvSpPr>
          <p:nvPr/>
        </p:nvSpPr>
        <p:spPr bwMode="auto">
          <a:xfrm>
            <a:off x="11789786" y="5285917"/>
            <a:ext cx="10334718" cy="696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de-DE" sz="3600" dirty="0">
                <a:latin typeface="Calibri Light" panose="020F0302020204030204" pitchFamily="34" charset="0"/>
                <a:cs typeface="Calibri Light" panose="020F0302020204030204" pitchFamily="34" charset="0"/>
              </a:rPr>
              <a:t>Benutzer mit der entsprechenden CM-Rolle sehen im Web Client den neuen Link „Analysen“ und haben damit Zugang zur CM/EBIA-Applikation.</a:t>
            </a:r>
          </a:p>
          <a:p>
            <a:r>
              <a:rPr lang="de-DE" sz="3600" dirty="0">
                <a:latin typeface="Calibri Light" panose="020F0302020204030204" pitchFamily="34" charset="0"/>
                <a:cs typeface="Calibri Light" panose="020F0302020204030204" pitchFamily="34" charset="0"/>
              </a:rPr>
              <a:t>Sie können eigene Reports und Dashboards erstellen und die Daten des CM-Systems inspizieren.</a:t>
            </a:r>
          </a:p>
          <a:p>
            <a:r>
              <a:rPr lang="de-DE" sz="3600" dirty="0">
                <a:latin typeface="Calibri Light" panose="020F0302020204030204" pitchFamily="34" charset="0"/>
                <a:cs typeface="Calibri Light" panose="020F0302020204030204" pitchFamily="34" charset="0"/>
              </a:rPr>
              <a:t>CM/EBIA selbst verfügt über ein eigenes Rollenmodell, mit dem getrennte Zugriffsbeschränkungen realisiert werden können, sodass die Benutzer beispielsweise nur die Daten ihres eigenen Teams sehen können, z. B. Sales, Service, Support, IT.</a:t>
            </a:r>
          </a:p>
        </p:txBody>
      </p:sp>
    </p:spTree>
    <p:extLst>
      <p:ext uri="{BB962C8B-B14F-4D97-AF65-F5344CB8AC3E}">
        <p14:creationId xmlns:p14="http://schemas.microsoft.com/office/powerpoint/2010/main" val="282001594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726</Words>
  <Application>Microsoft Office PowerPoint</Application>
  <PresentationFormat>Benutzerdefiniert</PresentationFormat>
  <Paragraphs>82</Paragraphs>
  <Slides>12</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5_Larissa</vt:lpstr>
      <vt:lpstr>PowerPoint-Präsentation</vt:lpstr>
      <vt:lpstr>PowerPoint-Präsentation</vt:lpstr>
      <vt:lpstr>PowerPoint-Präsentation</vt:lpstr>
      <vt:lpstr>Vorteile von CM/EBIA</vt:lpstr>
      <vt:lpstr>Vorteile von CM/EBIA</vt:lpstr>
      <vt:lpstr>Funktionen von CM/EBIA</vt:lpstr>
      <vt:lpstr>Funktionen von CM/EBIA</vt:lpstr>
      <vt:lpstr>Funktionen von CM/EBIA</vt:lpstr>
      <vt:lpstr>PowerPoint-Präsentation</vt:lpstr>
      <vt:lpstr>Funktionen von CM/EBIA</vt:lpstr>
      <vt:lpstr>Architektur von CM/EBIA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CM/EBIA</dc:title>
  <dc:creator>ConSol Software GmbH</dc:creator>
  <cp:lastModifiedBy>Johanna Juszak</cp:lastModifiedBy>
  <cp:revision>1194</cp:revision>
  <cp:lastPrinted>2017-11-17T12:16:11Z</cp:lastPrinted>
  <dcterms:created xsi:type="dcterms:W3CDTF">2011-02-16T13:16:40Z</dcterms:created>
  <dcterms:modified xsi:type="dcterms:W3CDTF">2023-01-02T10:03:43Z</dcterms:modified>
</cp:coreProperties>
</file>