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4E_2E3CA28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1"/>
  </p:notesMasterIdLst>
  <p:handoutMasterIdLst>
    <p:handoutMasterId r:id="rId12"/>
  </p:handoutMasterIdLst>
  <p:sldIdLst>
    <p:sldId id="304" r:id="rId2"/>
    <p:sldId id="500" r:id="rId3"/>
    <p:sldId id="585" r:id="rId4"/>
    <p:sldId id="587" r:id="rId5"/>
    <p:sldId id="569" r:id="rId6"/>
    <p:sldId id="588" r:id="rId7"/>
    <p:sldId id="589" r:id="rId8"/>
    <p:sldId id="590" r:id="rId9"/>
    <p:sldId id="583" r:id="rId10"/>
  </p:sldIdLst>
  <p:sldSz cx="24387175" cy="13716000"/>
  <p:notesSz cx="6797675" cy="9926638"/>
  <p:custDataLst>
    <p:tags r:id="rId13"/>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659D38-F29D-8B91-71C7-E28697064DC0}" name="Valentin Förg" initials="VF" userId="S-1-5-21-1101393869-1510608426-7553074-1276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B2D"/>
    <a:srgbClr val="537FC2"/>
    <a:srgbClr val="7C7C7C"/>
    <a:srgbClr val="333333"/>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autoAdjust="0"/>
    <p:restoredTop sz="94625" autoAdjust="0"/>
  </p:normalViewPr>
  <p:slideViewPr>
    <p:cSldViewPr snapToGrid="0" snapToObjects="1">
      <p:cViewPr varScale="1">
        <p:scale>
          <a:sx n="32" d="100"/>
          <a:sy n="32" d="100"/>
        </p:scale>
        <p:origin x="648" y="24"/>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omments/modernComment_24E_2E3CA28A.xml><?xml version="1.0" encoding="utf-8"?>
<p188:cmLst xmlns:a="http://schemas.openxmlformats.org/drawingml/2006/main" xmlns:r="http://schemas.openxmlformats.org/officeDocument/2006/relationships" xmlns:p188="http://schemas.microsoft.com/office/powerpoint/2018/8/main">
  <p188:cm id="{7B413EE5-EA3D-42B5-95D1-8746A66A872F}" authorId="{6A659D38-F29D-8B91-71C7-E28697064DC0}" created="2025-11-20T06:50:24.860">
    <ac:deMkLst xmlns:ac="http://schemas.microsoft.com/office/drawing/2013/main/command">
      <pc:docMk xmlns:pc="http://schemas.microsoft.com/office/powerpoint/2013/main/command"/>
      <pc:sldMk xmlns:pc="http://schemas.microsoft.com/office/powerpoint/2013/main/command" cId="775725706" sldId="590"/>
      <ac:picMk id="2" creationId="{3BFB42CB-D0AB-47B4-07AA-8778F9A721CA}"/>
    </ac:deMkLst>
    <p188:txBody>
      <a:bodyPr/>
      <a:lstStyle/>
      <a:p>
        <a:r>
          <a:rPr lang="de-DE"/>
          <a:t>Englische Version benötigt oder die Folie entfernen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24.11.2025</a:t>
            </a:fld>
            <a:endParaRPr lang="de-DE" alt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24.11.2025</a:t>
            </a:fld>
            <a:endParaRPr lang="de-DE" alt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4E_2E3CA28A.xml"/><Relationship Id="rId2" Type="http://schemas.openxmlformats.org/officeDocument/2006/relationships/slideLayout" Target="../slideLayouts/slideLayout2.xml"/><Relationship Id="rId1" Type="http://schemas.openxmlformats.org/officeDocument/2006/relationships/video" Target="https://www.youtube.com/embed/F-KeLSM9O3U?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ecdoc.consol.de/ReleaseNotes.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3137647" y="5773738"/>
            <a:ext cx="1980331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GB" sz="10000" noProof="0" dirty="0">
                <a:solidFill>
                  <a:schemeClr val="bg1"/>
                </a:solidFill>
                <a:latin typeface="Calibri Light" panose="020F0302020204030204" pitchFamily="34" charset="0"/>
                <a:cs typeface="Calibri Light" panose="020F0302020204030204" pitchFamily="34" charset="0"/>
              </a:rPr>
              <a:t>CM/AI Assist </a:t>
            </a:r>
          </a:p>
          <a:p>
            <a:pPr algn="r" eaLnBrk="1" hangingPunct="1">
              <a:lnSpc>
                <a:spcPts val="10000"/>
              </a:lnSpc>
              <a:spcBef>
                <a:spcPct val="0"/>
              </a:spcBef>
              <a:buClrTx/>
              <a:buFontTx/>
              <a:buNone/>
            </a:pPr>
            <a:r>
              <a:rPr lang="en-GB" sz="10000" noProof="0" dirty="0">
                <a:solidFill>
                  <a:schemeClr val="bg1"/>
                </a:solidFill>
                <a:latin typeface="Calibri Light" panose="020F0302020204030204" pitchFamily="34" charset="0"/>
                <a:cs typeface="Calibri Light" panose="020F0302020204030204" pitchFamily="34" charset="0"/>
              </a:rPr>
              <a:t>AI in ConSol CM</a:t>
            </a:r>
          </a:p>
          <a:p>
            <a:pPr algn="r" eaLnBrk="1" hangingPunct="1">
              <a:lnSpc>
                <a:spcPts val="10000"/>
              </a:lnSpc>
              <a:spcBef>
                <a:spcPct val="0"/>
              </a:spcBef>
              <a:buClrTx/>
              <a:buFontTx/>
              <a:buNone/>
            </a:pPr>
            <a:endParaRPr lang="en-GB" sz="5400" noProof="0" dirty="0">
              <a:solidFill>
                <a:schemeClr val="bg1"/>
              </a:solidFill>
              <a:latin typeface="Calibri Light" panose="020F0302020204030204" pitchFamily="34" charset="0"/>
              <a:cs typeface="Calibri Light" panose="020F0302020204030204" pitchFamily="34" charset="0"/>
            </a:endParaRP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GB" sz="3800" i="1" noProof="0" dirty="0">
                <a:solidFill>
                  <a:schemeClr val="bg2"/>
                </a:solidFill>
              </a:rPr>
              <a:t>November 2025, Product management ConSol CM</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41988" name="Inhaltsplatzhalter 2"/>
          <p:cNvSpPr txBox="1">
            <a:spLocks/>
          </p:cNvSpPr>
          <p:nvPr/>
        </p:nvSpPr>
        <p:spPr bwMode="auto">
          <a:xfrm>
            <a:off x="1396615" y="4031078"/>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GB" sz="5400" b="1" noProof="0" dirty="0">
                <a:solidFill>
                  <a:schemeClr val="bg1"/>
                </a:solidFill>
                <a:latin typeface="Calibri Light" panose="020F0302020204030204" pitchFamily="34" charset="0"/>
              </a:rPr>
              <a:t>Dear ConSol customers,</a:t>
            </a:r>
          </a:p>
          <a:p>
            <a:pPr>
              <a:buNone/>
            </a:pPr>
            <a:r>
              <a:rPr lang="en-GB" sz="3200" noProof="0" dirty="0">
                <a:solidFill>
                  <a:schemeClr val="bg1"/>
                </a:solidFill>
                <a:latin typeface="Calibri Light" panose="020F0302020204030204" pitchFamily="34" charset="0"/>
              </a:rPr>
              <a:t>We would like to take this opportunity to introduce our new CM/AI Assist add-on, which allows you to use LLMs directly from ConSol CM. Let AI assist you with routine tasks so that your employees can concentrate on what matters most. We have taken data protection into account from the outset: the Privacy Purger ensures that no personal data is sent to third parties.  </a:t>
            </a:r>
          </a:p>
          <a:p>
            <a:pPr>
              <a:buNone/>
            </a:pPr>
            <a:endParaRPr lang="en-GB" sz="3200" noProof="0" dirty="0">
              <a:solidFill>
                <a:schemeClr val="bg1"/>
              </a:solidFill>
              <a:latin typeface="Calibri Light" panose="020F0302020204030204" pitchFamily="34" charset="0"/>
            </a:endParaRPr>
          </a:p>
          <a:p>
            <a:pPr marL="457200" indent="-457200"/>
            <a:r>
              <a:rPr lang="en-GB" sz="3200" noProof="0" dirty="0">
                <a:solidFill>
                  <a:schemeClr val="bg1"/>
                </a:solidFill>
                <a:latin typeface="Calibri Light" panose="020F0302020204030204" pitchFamily="34" charset="0"/>
              </a:rPr>
              <a:t>Let requests from different LLMs be summarized and categorized. </a:t>
            </a:r>
          </a:p>
          <a:p>
            <a:pPr marL="457200" indent="-457200"/>
            <a:r>
              <a:rPr lang="en-GB" sz="3200" noProof="0" dirty="0">
                <a:solidFill>
                  <a:schemeClr val="bg1"/>
                </a:solidFill>
                <a:latin typeface="Calibri Light" panose="020F0302020204030204" pitchFamily="34" charset="0"/>
              </a:rPr>
              <a:t>Automatically recognize when a request contains multiple issues so that you can open multiple processes directly. </a:t>
            </a:r>
          </a:p>
          <a:p>
            <a:pPr marL="457200" indent="-457200"/>
            <a:r>
              <a:rPr lang="en-GB" sz="3200" noProof="0" dirty="0">
                <a:solidFill>
                  <a:schemeClr val="bg1"/>
                </a:solidFill>
                <a:latin typeface="Calibri Light" panose="020F0302020204030204" pitchFamily="34" charset="0"/>
              </a:rPr>
              <a:t>Save time by having LLMs pre-formulate responses.</a:t>
            </a:r>
          </a:p>
          <a:p>
            <a:pPr marL="457200" indent="-457200"/>
            <a:endParaRPr lang="en-GB" sz="3200" noProof="0" dirty="0">
              <a:solidFill>
                <a:schemeClr val="bg1"/>
              </a:solidFill>
              <a:latin typeface="Calibri Light" panose="020F0302020204030204" pitchFamily="34" charset="0"/>
            </a:endParaRPr>
          </a:p>
          <a:p>
            <a:pPr>
              <a:buNone/>
            </a:pPr>
            <a:r>
              <a:rPr lang="en-GB" sz="3200" noProof="0" dirty="0">
                <a:solidFill>
                  <a:schemeClr val="bg1"/>
                </a:solidFill>
                <a:latin typeface="Calibri Light" panose="020F0302020204030204" pitchFamily="34" charset="0"/>
              </a:rPr>
              <a:t>Please contact us for further information or a live demo.</a:t>
            </a:r>
          </a:p>
          <a:p>
            <a:pPr>
              <a:buNone/>
            </a:pPr>
            <a:br>
              <a:rPr lang="en-GB" sz="3200" noProof="0" dirty="0">
                <a:solidFill>
                  <a:schemeClr val="bg1"/>
                </a:solidFill>
                <a:latin typeface="Calibri Light" panose="020F0302020204030204" pitchFamily="34" charset="0"/>
              </a:rPr>
            </a:br>
            <a:r>
              <a:rPr lang="en-GB" sz="3200" b="1" i="1" noProof="0" dirty="0">
                <a:solidFill>
                  <a:schemeClr val="bg1"/>
                </a:solidFill>
                <a:latin typeface="Calibri Light" panose="020F0302020204030204" pitchFamily="34" charset="0"/>
              </a:rPr>
              <a:t>Your ConSol CM Product Management &amp; Sales Team</a:t>
            </a: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71614"/>
            <a:ext cx="8172731" cy="2503393"/>
            <a:chOff x="3058175" y="6918874"/>
            <a:chExt cx="4687797" cy="1460448"/>
          </a:xfrm>
        </p:grpSpPr>
        <p:pic>
          <p:nvPicPr>
            <p:cNvPr id="10" name="Grafik 9" descr="C:\Users\kramerk\AppData\Local\Microsoft\Windows\Temporary Internet Files\Content.Outlook\08QJRD8A\user-avatar.png"/>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5"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GB" sz="1800" b="1" noProof="0" dirty="0">
                  <a:latin typeface="Calibri Light" panose="020F0302020204030204" pitchFamily="34" charset="0"/>
                </a:rPr>
                <a:t>Johanna </a:t>
              </a:r>
              <a:br>
                <a:rPr lang="en-GB" sz="1800" b="1" noProof="0" dirty="0">
                  <a:latin typeface="Calibri Light" panose="020F0302020204030204" pitchFamily="34" charset="0"/>
                </a:rPr>
              </a:br>
              <a:r>
                <a:rPr lang="en-GB" sz="1800" b="1" noProof="0" dirty="0">
                  <a:latin typeface="Calibri Light" panose="020F0302020204030204" pitchFamily="34" charset="0"/>
                </a:rPr>
                <a:t>Juszak</a:t>
              </a:r>
            </a:p>
          </p:txBody>
        </p:sp>
        <p:sp>
          <p:nvSpPr>
            <p:cNvPr id="17" name="Rechteck 16"/>
            <p:cNvSpPr/>
            <p:nvPr/>
          </p:nvSpPr>
          <p:spPr>
            <a:xfrm>
              <a:off x="4090879" y="7992598"/>
              <a:ext cx="1295857" cy="377061"/>
            </a:xfrm>
            <a:prstGeom prst="rect">
              <a:avLst/>
            </a:prstGeom>
          </p:spPr>
          <p:txBody>
            <a:bodyPr wrap="square">
              <a:spAutoFit/>
            </a:bodyPr>
            <a:lstStyle/>
            <a:p>
              <a:pPr algn="ctr"/>
              <a:r>
                <a:rPr lang="en-GB" sz="1800" b="1" noProof="0" dirty="0">
                  <a:latin typeface="Calibri Light" panose="020F0302020204030204" pitchFamily="34" charset="0"/>
                </a:rPr>
                <a:t>Engelbert </a:t>
              </a:r>
              <a:br>
                <a:rPr lang="en-GB" sz="1800" b="1" noProof="0" dirty="0">
                  <a:latin typeface="Calibri Light" panose="020F0302020204030204" pitchFamily="34" charset="0"/>
                </a:rPr>
              </a:br>
              <a:r>
                <a:rPr lang="en-GB" sz="1800" b="1" noProof="0"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GB" sz="1800" b="1" noProof="0" dirty="0">
                  <a:latin typeface="Calibri Light" panose="020F0302020204030204" pitchFamily="34" charset="0"/>
                </a:rPr>
                <a:t>Florian </a:t>
              </a:r>
              <a:br>
                <a:rPr lang="en-GB" sz="1800" b="1" noProof="0" dirty="0">
                  <a:latin typeface="Calibri Light" panose="020F0302020204030204" pitchFamily="34" charset="0"/>
                </a:rPr>
              </a:br>
              <a:r>
                <a:rPr lang="en-GB" sz="1800" b="1" noProof="0" dirty="0" err="1">
                  <a:latin typeface="Calibri Light" panose="020F0302020204030204" pitchFamily="34" charset="0"/>
                </a:rPr>
                <a:t>Fiessmann</a:t>
              </a:r>
              <a:endParaRPr lang="en-GB" sz="1800" b="1" noProof="0" dirty="0">
                <a:latin typeface="Calibri Light" panose="020F0302020204030204" pitchFamily="34" charset="0"/>
              </a:endParaRPr>
            </a:p>
          </p:txBody>
        </p:sp>
        <p:sp>
          <p:nvSpPr>
            <p:cNvPr id="20" name="Rechteck 19"/>
            <p:cNvSpPr/>
            <p:nvPr/>
          </p:nvSpPr>
          <p:spPr>
            <a:xfrm>
              <a:off x="6450115" y="7990418"/>
              <a:ext cx="1295857" cy="377061"/>
            </a:xfrm>
            <a:prstGeom prst="rect">
              <a:avLst/>
            </a:prstGeom>
          </p:spPr>
          <p:txBody>
            <a:bodyPr wrap="square">
              <a:spAutoFit/>
            </a:bodyPr>
            <a:lstStyle/>
            <a:p>
              <a:pPr algn="ctr"/>
              <a:r>
                <a:rPr lang="en-GB" sz="1800" b="1" noProof="0" dirty="0">
                  <a:latin typeface="Calibri Light" panose="020F0302020204030204" pitchFamily="34" charset="0"/>
                </a:rPr>
                <a:t>Kai </a:t>
              </a:r>
              <a:br>
                <a:rPr lang="en-GB" sz="1800" b="1" noProof="0" dirty="0">
                  <a:latin typeface="Calibri Light" panose="020F0302020204030204" pitchFamily="34" charset="0"/>
                </a:rPr>
              </a:br>
              <a:r>
                <a:rPr lang="en-GB" sz="1800" b="1" noProof="0" dirty="0">
                  <a:latin typeface="Calibri Light" panose="020F0302020204030204" pitchFamily="34" charset="0"/>
                </a:rPr>
                <a:t>Hinke</a:t>
              </a:r>
            </a:p>
          </p:txBody>
        </p:sp>
      </p:grpSp>
      <p:pic>
        <p:nvPicPr>
          <p:cNvPr id="4" name="Grafik 3" descr="Ein Bild, das Menschliches Gesicht, Lächeln, Person, Porträt enthält.&#10;&#10;KI-generierte Inhalte können fehlerhaft sein.">
            <a:extLst>
              <a:ext uri="{FF2B5EF4-FFF2-40B4-BE49-F238E27FC236}">
                <a16:creationId xmlns:a16="http://schemas.microsoft.com/office/drawing/2014/main" id="{42EC6274-80A9-0D84-FF87-150EAF6FF9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917" y="11077194"/>
            <a:ext cx="1556777" cy="1811926"/>
          </a:xfrm>
          <a:prstGeom prst="rect">
            <a:avLst/>
          </a:prstGeom>
        </p:spPr>
      </p:pic>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F18A4-4F12-8556-A79E-D31F62BFB971}"/>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5C721F01-07EE-CE05-9828-D9133D6059D7}"/>
              </a:ext>
            </a:extLst>
          </p:cNvPr>
          <p:cNvSpPr>
            <a:spLocks noGrp="1"/>
          </p:cNvSpPr>
          <p:nvPr>
            <p:ph type="title"/>
          </p:nvPr>
        </p:nvSpPr>
        <p:spPr/>
        <p:txBody>
          <a:bodyPr/>
          <a:lstStyle/>
          <a:p>
            <a:r>
              <a:rPr lang="en-GB" sz="7500" noProof="0" dirty="0">
                <a:latin typeface="Calibri Light" panose="020F0302020204030204" pitchFamily="34" charset="0"/>
                <a:cs typeface="Calibri Light" panose="020F0302020204030204" pitchFamily="34" charset="0"/>
              </a:rPr>
              <a:t>Advantages of CM/AI Assist</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D6FBD7E7-E97E-D553-6A43-933AABE5D0D9}"/>
              </a:ext>
            </a:extLst>
          </p:cNvPr>
          <p:cNvSpPr>
            <a:spLocks noGrp="1"/>
          </p:cNvSpPr>
          <p:nvPr>
            <p:ph idx="1"/>
          </p:nvPr>
        </p:nvSpPr>
        <p:spPr>
          <a:xfrm>
            <a:off x="1540801" y="3891600"/>
            <a:ext cx="21904987" cy="1177358"/>
          </a:xfrm>
        </p:spPr>
        <p:txBody>
          <a:bodyPr/>
          <a:lstStyle/>
          <a:p>
            <a:pPr marL="0" indent="0">
              <a:buNone/>
              <a:defRPr/>
            </a:pPr>
            <a:r>
              <a:rPr lang="en-GB" sz="5400" noProof="0" dirty="0">
                <a:solidFill>
                  <a:srgbClr val="F5CB2D"/>
                </a:solidFill>
                <a:latin typeface="Calibri Light" panose="020F0302020204030204" pitchFamily="34" charset="0"/>
                <a:cs typeface="Calibri Light" panose="020F0302020204030204" pitchFamily="34" charset="0"/>
              </a:rPr>
              <a:t>CM/AI Assist — the AI interface directly in the web client</a:t>
            </a: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3E4A222E-A0E1-B877-5F0B-68C65CC4B382}"/>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36F21398-532D-CDB7-5F5A-E8BB8CA52931}"/>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3</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8" name="Inhaltsplatzhalter 2">
            <a:extLst>
              <a:ext uri="{FF2B5EF4-FFF2-40B4-BE49-F238E27FC236}">
                <a16:creationId xmlns:a16="http://schemas.microsoft.com/office/drawing/2014/main" id="{FF259A35-9ABA-316E-4849-118B88DB78B0}"/>
              </a:ext>
            </a:extLst>
          </p:cNvPr>
          <p:cNvSpPr txBox="1">
            <a:spLocks/>
          </p:cNvSpPr>
          <p:nvPr/>
        </p:nvSpPr>
        <p:spPr bwMode="auto">
          <a:xfrm>
            <a:off x="1540802" y="11707708"/>
            <a:ext cx="20106624"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GB" sz="3400" i="1" noProof="0" dirty="0">
                <a:latin typeface="Calibri Light" panose="020F0302020204030204" pitchFamily="34" charset="0"/>
                <a:cs typeface="Calibri Light" panose="020F0302020204030204" pitchFamily="34" charset="0"/>
              </a:rPr>
              <a:t>In addition to the add-on, you only need an API token to access the AI. The specific use cases are implemented using the standard tools provided by ConSol CM</a:t>
            </a:r>
          </a:p>
          <a:p>
            <a:pPr marL="0" indent="0">
              <a:buFont typeface="Arial"/>
              <a:buNone/>
            </a:pPr>
            <a:endParaRPr lang="en-GB" sz="3400" noProof="0" dirty="0">
              <a:latin typeface="Calibri Light" panose="020F0302020204030204" pitchFamily="34" charset="0"/>
              <a:cs typeface="Calibri Light" panose="020F0302020204030204" pitchFamily="34" charset="0"/>
            </a:endParaRPr>
          </a:p>
        </p:txBody>
      </p:sp>
      <p:sp>
        <p:nvSpPr>
          <p:cNvPr id="2" name="Inhaltsplatzhalter 2">
            <a:extLst>
              <a:ext uri="{FF2B5EF4-FFF2-40B4-BE49-F238E27FC236}">
                <a16:creationId xmlns:a16="http://schemas.microsoft.com/office/drawing/2014/main" id="{93A77F6E-4957-4188-4F29-ABE0C0810610}"/>
              </a:ext>
            </a:extLst>
          </p:cNvPr>
          <p:cNvSpPr txBox="1">
            <a:spLocks/>
          </p:cNvSpPr>
          <p:nvPr/>
        </p:nvSpPr>
        <p:spPr bwMode="auto">
          <a:xfrm>
            <a:off x="1241093" y="5633994"/>
            <a:ext cx="21415374" cy="496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en-GB" sz="3600" noProof="0" dirty="0">
                <a:solidFill>
                  <a:srgbClr val="537FC2"/>
                </a:solidFill>
                <a:latin typeface="Calibri Light" panose="020F0302020204030204" pitchFamily="34" charset="0"/>
                <a:cs typeface="Calibri Light" panose="020F0302020204030204" pitchFamily="34" charset="0"/>
              </a:rPr>
              <a:t>Take advantage of the many possibilities offered by artificial intelligence to improve efficiency and quality</a:t>
            </a:r>
          </a:p>
          <a:p>
            <a:pPr marL="0" indent="0">
              <a:buNone/>
            </a:pPr>
            <a:endParaRPr lang="en-GB" sz="3400" noProof="0" dirty="0">
              <a:latin typeface="Calibri Light" panose="020F0302020204030204" pitchFamily="34" charset="0"/>
              <a:cs typeface="Calibri Light" panose="020F0302020204030204" pitchFamily="34" charset="0"/>
            </a:endParaRPr>
          </a:p>
          <a:p>
            <a:r>
              <a:rPr lang="en-GB" sz="3400" noProof="0" dirty="0">
                <a:latin typeface="Calibri Light" panose="020F0302020204030204" pitchFamily="34" charset="0"/>
                <a:cs typeface="Calibri Light" panose="020F0302020204030204" pitchFamily="34" charset="0"/>
              </a:rPr>
              <a:t>Fewer repetitive tasks leave you more time for the essentials</a:t>
            </a:r>
          </a:p>
          <a:p>
            <a:r>
              <a:rPr lang="en-GB" sz="3400" noProof="0" dirty="0">
                <a:latin typeface="Calibri Light" panose="020F0302020204030204" pitchFamily="34" charset="0"/>
                <a:cs typeface="Calibri Light" panose="020F0302020204030204" pitchFamily="34" charset="0"/>
              </a:rPr>
              <a:t>Improve the quality of customer communication with less effort</a:t>
            </a:r>
          </a:p>
          <a:p>
            <a:r>
              <a:rPr lang="en-GB" sz="3400" noProof="0" dirty="0">
                <a:latin typeface="Calibri Light" panose="020F0302020204030204" pitchFamily="34" charset="0"/>
                <a:cs typeface="Calibri Light" panose="020F0302020204030204" pitchFamily="34" charset="0"/>
              </a:rPr>
              <a:t>Provide your users with convenient, data protection-compliant access to LLMs. This eliminates the need to use AI via a browser and reduces the risk of accidentally sharing personal data.</a:t>
            </a:r>
          </a:p>
          <a:p>
            <a:r>
              <a:rPr lang="en-GB" sz="3400" noProof="0" dirty="0">
                <a:latin typeface="Calibri Light" panose="020F0302020204030204" pitchFamily="34" charset="0"/>
                <a:cs typeface="Calibri Light" panose="020F0302020204030204" pitchFamily="34" charset="0"/>
              </a:rPr>
              <a:t>Open completely new automation scenarios, e.g., through AI-supported recognition and handling of routine enquiries</a:t>
            </a:r>
          </a:p>
          <a:p>
            <a:endParaRPr lang="en-GB" sz="3400"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5571295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A0880-8284-A363-2460-00F42C280CC7}"/>
            </a:ext>
          </a:extLst>
        </p:cNvPr>
        <p:cNvGrpSpPr/>
        <p:nvPr/>
      </p:nvGrpSpPr>
      <p:grpSpPr>
        <a:xfrm>
          <a:off x="0" y="0"/>
          <a:ext cx="0" cy="0"/>
          <a:chOff x="0" y="0"/>
          <a:chExt cx="0" cy="0"/>
        </a:xfrm>
      </p:grpSpPr>
      <p:sp>
        <p:nvSpPr>
          <p:cNvPr id="20482" name="Titel 1">
            <a:extLst>
              <a:ext uri="{FF2B5EF4-FFF2-40B4-BE49-F238E27FC236}">
                <a16:creationId xmlns:a16="http://schemas.microsoft.com/office/drawing/2014/main" id="{563E4CBB-D84E-EB78-0B9C-26D88BA74E91}"/>
              </a:ext>
            </a:extLst>
          </p:cNvPr>
          <p:cNvSpPr>
            <a:spLocks noGrp="1"/>
          </p:cNvSpPr>
          <p:nvPr>
            <p:ph type="title"/>
          </p:nvPr>
        </p:nvSpPr>
        <p:spPr/>
        <p:txBody>
          <a:bodyPr/>
          <a:lstStyle/>
          <a:p>
            <a:r>
              <a:rPr lang="en-GB" sz="7500" noProof="0" dirty="0">
                <a:latin typeface="Calibri Light" panose="020F0302020204030204" pitchFamily="34" charset="0"/>
                <a:cs typeface="Calibri Light" panose="020F0302020204030204" pitchFamily="34" charset="0"/>
              </a:rPr>
              <a:t>Data protection at CM/AI Assist</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a:extLst>
              <a:ext uri="{FF2B5EF4-FFF2-40B4-BE49-F238E27FC236}">
                <a16:creationId xmlns:a16="http://schemas.microsoft.com/office/drawing/2014/main" id="{362639A2-F7CB-6D02-2D5B-743F8BD50DF0}"/>
              </a:ext>
            </a:extLst>
          </p:cNvPr>
          <p:cNvSpPr>
            <a:spLocks noGrp="1"/>
          </p:cNvSpPr>
          <p:nvPr>
            <p:ph idx="1"/>
          </p:nvPr>
        </p:nvSpPr>
        <p:spPr>
          <a:xfrm>
            <a:off x="1241093" y="3891600"/>
            <a:ext cx="21904987" cy="1177358"/>
          </a:xfrm>
        </p:spPr>
        <p:txBody>
          <a:bodyPr/>
          <a:lstStyle/>
          <a:p>
            <a:pPr marL="0" indent="0">
              <a:buNone/>
              <a:defRPr/>
            </a:pPr>
            <a:r>
              <a:rPr lang="en-US" sz="5400" dirty="0">
                <a:solidFill>
                  <a:srgbClr val="F5CB2D"/>
                </a:solidFill>
                <a:latin typeface="Calibri Light" panose="020F0302020204030204" pitchFamily="34" charset="0"/>
                <a:cs typeface="Calibri Light" panose="020F0302020204030204" pitchFamily="34" charset="0"/>
              </a:rPr>
              <a:t>Data protection considered from the outset – with Privacy Purger</a:t>
            </a:r>
            <a:endParaRPr lang="en-GB" sz="3400" noProof="0" dirty="0">
              <a:latin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AC2B274D-5988-E313-D06A-75F1DD8BD4DB}"/>
              </a:ext>
            </a:extLst>
          </p:cNvPr>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a:extLst>
              <a:ext uri="{FF2B5EF4-FFF2-40B4-BE49-F238E27FC236}">
                <a16:creationId xmlns:a16="http://schemas.microsoft.com/office/drawing/2014/main" id="{6A47E10C-44F6-68D6-DFDA-39992184DA39}"/>
              </a:ext>
            </a:extLst>
          </p:cNvPr>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FB04B0A9-6D5D-872D-ADD2-34DF69762047}"/>
              </a:ext>
            </a:extLst>
          </p:cNvPr>
          <p:cNvSpPr txBox="1">
            <a:spLocks/>
          </p:cNvSpPr>
          <p:nvPr/>
        </p:nvSpPr>
        <p:spPr bwMode="auto">
          <a:xfrm>
            <a:off x="1241093" y="5633994"/>
            <a:ext cx="21415374" cy="496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400" dirty="0">
                <a:latin typeface="Calibri Light" panose="020F0302020204030204" pitchFamily="34" charset="0"/>
                <a:cs typeface="Calibri Light" panose="020F0302020204030204" pitchFamily="34" charset="0"/>
              </a:rPr>
              <a:t>CM/AI Assist includes Privacy Purger, which removes personal data before sending it to the LLM.</a:t>
            </a:r>
          </a:p>
          <a:p>
            <a:r>
              <a:rPr lang="en-US" sz="3400" dirty="0">
                <a:latin typeface="Calibri Light" panose="020F0302020204030204" pitchFamily="34" charset="0"/>
                <a:cs typeface="Calibri Light" panose="020F0302020204030204" pitchFamily="34" charset="0"/>
              </a:rPr>
              <a:t>This means that the function complies with data protection regulations and you don't have to worry about sensitive data belonging to your customers or employees falling into the wrong hands.</a:t>
            </a:r>
          </a:p>
          <a:p>
            <a:r>
              <a:rPr lang="en-US" sz="3400" dirty="0">
                <a:latin typeface="Calibri Light" panose="020F0302020204030204" pitchFamily="34" charset="0"/>
                <a:cs typeface="Calibri Light" panose="020F0302020204030204" pitchFamily="34" charset="0"/>
              </a:rPr>
              <a:t>The text, e.g. a customer's email, is first cleaned up by the Privacy Purger. This replaces all personal data, such as names, email addresses, telephone numbers or account numbers, with variables.</a:t>
            </a:r>
          </a:p>
          <a:p>
            <a:r>
              <a:rPr lang="en-US" sz="3400" dirty="0">
                <a:latin typeface="Calibri Light" panose="020F0302020204030204" pitchFamily="34" charset="0"/>
                <a:cs typeface="Calibri Light" panose="020F0302020204030204" pitchFamily="34" charset="0"/>
              </a:rPr>
              <a:t> After that it can then be sent to the LLM. For example, external parties only receive the variables that have replaced the customer or employee data.</a:t>
            </a:r>
            <a:endParaRPr lang="en-GB" sz="3400"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5204864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sz="7500" dirty="0">
                <a:latin typeface="Calibri Light" panose="020F0302020204030204" pitchFamily="34" charset="0"/>
                <a:cs typeface="Calibri Light" panose="020F0302020204030204" pitchFamily="34" charset="0"/>
              </a:rPr>
              <a:t>Use cases for CM/AI Assist</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241093" y="3891600"/>
            <a:ext cx="21904987" cy="1177358"/>
          </a:xfrm>
        </p:spPr>
        <p:txBody>
          <a:bodyPr/>
          <a:lstStyle/>
          <a:p>
            <a:pPr marL="0" indent="0">
              <a:buNone/>
              <a:defRPr/>
            </a:pPr>
            <a:r>
              <a:rPr lang="en-US" sz="5400" dirty="0">
                <a:solidFill>
                  <a:srgbClr val="F5CB2D"/>
                </a:solidFill>
                <a:latin typeface="Calibri Light" panose="020F0302020204030204" pitchFamily="34" charset="0"/>
                <a:cs typeface="Calibri Light" panose="020F0302020204030204" pitchFamily="34" charset="0"/>
              </a:rPr>
              <a:t>Let AI support you in your daily work</a:t>
            </a:r>
            <a:endParaRPr lang="en-GB" sz="3400" noProof="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136F3428-966E-422F-893F-ACEB6449CCA7}"/>
              </a:ext>
            </a:extLst>
          </p:cNvPr>
          <p:cNvSpPr txBox="1">
            <a:spLocks/>
          </p:cNvSpPr>
          <p:nvPr/>
        </p:nvSpPr>
        <p:spPr bwMode="auto">
          <a:xfrm>
            <a:off x="1241093" y="5633994"/>
            <a:ext cx="21415374" cy="5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400" dirty="0">
                <a:latin typeface="Calibri Light" panose="020F0302020204030204" pitchFamily="34" charset="0"/>
                <a:cs typeface="Calibri Light" panose="020F0302020204030204" pitchFamily="34" charset="0"/>
              </a:rPr>
              <a:t>Automatically detect whether a request contains multiple issues. If necessary, multiple processes can be created directly to separate the issues clearly.</a:t>
            </a:r>
          </a:p>
          <a:p>
            <a:r>
              <a:rPr lang="en-US" sz="3400" dirty="0">
                <a:latin typeface="Calibri Light" panose="020F0302020204030204" pitchFamily="34" charset="0"/>
                <a:cs typeface="Calibri Light" panose="020F0302020204030204" pitchFamily="34" charset="0"/>
              </a:rPr>
              <a:t>Have replies to emails pre-formulated. This gives you beautifully worded texts in no time at all, which you only need to proofread briefly before sending.</a:t>
            </a:r>
          </a:p>
          <a:p>
            <a:r>
              <a:rPr lang="en-US" sz="3400" dirty="0">
                <a:latin typeface="Calibri Light" panose="020F0302020204030204" pitchFamily="34" charset="0"/>
                <a:cs typeface="Calibri Light" panose="020F0302020204030204" pitchFamily="34" charset="0"/>
              </a:rPr>
              <a:t>Automatically generate a summary for internal documentation as soon as a process has been completed.</a:t>
            </a:r>
            <a:endParaRPr lang="en-GB" sz="3400" noProof="0" dirty="0">
              <a:latin typeface="Calibri Light" panose="020F0302020204030204" pitchFamily="34" charset="0"/>
              <a:cs typeface="Calibri Light" panose="020F0302020204030204" pitchFamily="34" charset="0"/>
            </a:endParaRPr>
          </a:p>
          <a:p>
            <a:r>
              <a:rPr lang="en-US" sz="3400" dirty="0">
                <a:latin typeface="Calibri Light" panose="020F0302020204030204" pitchFamily="34" charset="0"/>
                <a:cs typeface="Calibri Light" panose="020F0302020204030204" pitchFamily="34" charset="0"/>
              </a:rPr>
              <a:t>Automatically </a:t>
            </a:r>
            <a:r>
              <a:rPr lang="en-US" sz="3400" dirty="0" err="1">
                <a:latin typeface="Calibri Light" panose="020F0302020204030204" pitchFamily="34" charset="0"/>
                <a:cs typeface="Calibri Light" panose="020F0302020204030204" pitchFamily="34" charset="0"/>
              </a:rPr>
              <a:t>categorise</a:t>
            </a:r>
            <a:r>
              <a:rPr lang="en-US" sz="3400" dirty="0">
                <a:latin typeface="Calibri Light" panose="020F0302020204030204" pitchFamily="34" charset="0"/>
                <a:cs typeface="Calibri Light" panose="020F0302020204030204" pitchFamily="34" charset="0"/>
              </a:rPr>
              <a:t> your enquiries so that they are forwarded directly to the right team.</a:t>
            </a:r>
            <a:endParaRPr lang="en-GB" sz="3400" noProof="0" dirty="0">
              <a:latin typeface="Calibri Light" panose="020F0302020204030204" pitchFamily="34" charset="0"/>
              <a:cs typeface="Calibri Light" panose="020F0302020204030204" pitchFamily="34" charset="0"/>
            </a:endParaRPr>
          </a:p>
          <a:p>
            <a:r>
              <a:rPr lang="en-US" sz="3400" dirty="0" err="1">
                <a:latin typeface="Calibri Light" panose="020F0302020204030204" pitchFamily="34" charset="0"/>
                <a:cs typeface="Calibri Light" panose="020F0302020204030204" pitchFamily="34" charset="0"/>
              </a:rPr>
              <a:t>Recognise</a:t>
            </a:r>
            <a:r>
              <a:rPr lang="en-US" sz="3400" dirty="0">
                <a:latin typeface="Calibri Light" panose="020F0302020204030204" pitchFamily="34" charset="0"/>
                <a:cs typeface="Calibri Light" panose="020F0302020204030204" pitchFamily="34" charset="0"/>
              </a:rPr>
              <a:t> recurring routine enquiries and have them processed fully automatically by the workflow engine.</a:t>
            </a:r>
            <a:endParaRPr lang="en-GB" sz="3400" noProof="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520432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GB" sz="7500" dirty="0">
                <a:latin typeface="Calibri Light" panose="020F0302020204030204" pitchFamily="34" charset="0"/>
                <a:cs typeface="Calibri Light" panose="020F0302020204030204" pitchFamily="34" charset="0"/>
              </a:rPr>
              <a:t>Application example for CM/AI Assist</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241093" y="3891600"/>
            <a:ext cx="21904987" cy="1177358"/>
          </a:xfrm>
        </p:spPr>
        <p:txBody>
          <a:bodyPr/>
          <a:lstStyle/>
          <a:p>
            <a:pPr marL="0" indent="0">
              <a:buNone/>
              <a:defRPr/>
            </a:pPr>
            <a:r>
              <a:rPr lang="en-US" sz="5400" dirty="0">
                <a:solidFill>
                  <a:srgbClr val="F5CB2D"/>
                </a:solidFill>
                <a:latin typeface="Calibri Light" panose="020F0302020204030204" pitchFamily="34" charset="0"/>
                <a:cs typeface="Calibri Light" panose="020F0302020204030204" pitchFamily="34" charset="0"/>
              </a:rPr>
              <a:t>Save valuable time: use the AI summary of emails instead of reading them in full.</a:t>
            </a:r>
            <a:endParaRPr lang="en-GB" sz="3400" noProof="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9" name="Pfeil: nach rechts 8">
            <a:extLst>
              <a:ext uri="{FF2B5EF4-FFF2-40B4-BE49-F238E27FC236}">
                <a16:creationId xmlns:a16="http://schemas.microsoft.com/office/drawing/2014/main" id="{5006330D-BC29-9B4B-F834-C602FFEB5C7C}"/>
              </a:ext>
            </a:extLst>
          </p:cNvPr>
          <p:cNvSpPr/>
          <p:nvPr/>
        </p:nvSpPr>
        <p:spPr>
          <a:xfrm>
            <a:off x="11325953" y="8441228"/>
            <a:ext cx="1231624" cy="576470"/>
          </a:xfrm>
          <a:prstGeom prst="rightArrow">
            <a:avLst/>
          </a:prstGeom>
          <a:solidFill>
            <a:srgbClr val="53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Inhaltsplatzhalter 2">
            <a:extLst>
              <a:ext uri="{FF2B5EF4-FFF2-40B4-BE49-F238E27FC236}">
                <a16:creationId xmlns:a16="http://schemas.microsoft.com/office/drawing/2014/main" id="{D25E65FA-367E-EB7D-9866-A0964FA5D975}"/>
              </a:ext>
            </a:extLst>
          </p:cNvPr>
          <p:cNvSpPr txBox="1">
            <a:spLocks/>
          </p:cNvSpPr>
          <p:nvPr/>
        </p:nvSpPr>
        <p:spPr bwMode="auto">
          <a:xfrm>
            <a:off x="941387" y="11813499"/>
            <a:ext cx="1052574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lgn="ctr">
              <a:buFont typeface="Arial"/>
              <a:buNone/>
            </a:pPr>
            <a:r>
              <a:rPr lang="en-GB" sz="3400" dirty="0">
                <a:latin typeface="Calibri Light" panose="020F0302020204030204" pitchFamily="34" charset="0"/>
                <a:cs typeface="Calibri Light" panose="020F0302020204030204" pitchFamily="34" charset="0"/>
              </a:rPr>
              <a:t>Incoming</a:t>
            </a:r>
            <a:r>
              <a:rPr lang="en-GB" sz="3400" noProof="0" dirty="0">
                <a:latin typeface="Calibri Light" panose="020F0302020204030204" pitchFamily="34" charset="0"/>
                <a:cs typeface="Calibri Light" panose="020F0302020204030204" pitchFamily="34" charset="0"/>
              </a:rPr>
              <a:t> E-Mail</a:t>
            </a:r>
          </a:p>
          <a:p>
            <a:pPr marL="0" indent="0">
              <a:buFont typeface="Arial"/>
              <a:buNone/>
            </a:pPr>
            <a:endParaRPr lang="en-GB" sz="3400" noProof="0" dirty="0">
              <a:latin typeface="Calibri Light" panose="020F0302020204030204" pitchFamily="34" charset="0"/>
              <a:cs typeface="Calibri Light" panose="020F0302020204030204" pitchFamily="34" charset="0"/>
            </a:endParaRPr>
          </a:p>
        </p:txBody>
      </p:sp>
      <p:sp>
        <p:nvSpPr>
          <p:cNvPr id="5" name="Inhaltsplatzhalter 2">
            <a:extLst>
              <a:ext uri="{FF2B5EF4-FFF2-40B4-BE49-F238E27FC236}">
                <a16:creationId xmlns:a16="http://schemas.microsoft.com/office/drawing/2014/main" id="{E8F521EC-1099-C5F8-AF0F-B48A614D8CC5}"/>
              </a:ext>
            </a:extLst>
          </p:cNvPr>
          <p:cNvSpPr txBox="1">
            <a:spLocks/>
          </p:cNvSpPr>
          <p:nvPr/>
        </p:nvSpPr>
        <p:spPr bwMode="auto">
          <a:xfrm>
            <a:off x="12620332" y="11813499"/>
            <a:ext cx="1052574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lgn="ctr">
              <a:buNone/>
            </a:pPr>
            <a:r>
              <a:rPr lang="en-GB" sz="3400" dirty="0">
                <a:latin typeface="Calibri Light" panose="020F0302020204030204" pitchFamily="34" charset="0"/>
                <a:cs typeface="Calibri Light" panose="020F0302020204030204" pitchFamily="34" charset="0"/>
              </a:rPr>
              <a:t>Summary of concerns</a:t>
            </a:r>
            <a:endParaRPr lang="en-GB" sz="3400" noProof="0" dirty="0">
              <a:latin typeface="Calibri Light" panose="020F0302020204030204" pitchFamily="34" charset="0"/>
              <a:cs typeface="Calibri Light" panose="020F0302020204030204" pitchFamily="34" charset="0"/>
            </a:endParaRPr>
          </a:p>
        </p:txBody>
      </p:sp>
      <p:pic>
        <p:nvPicPr>
          <p:cNvPr id="8" name="Grafik 7" descr="Ein Bild, das Text, Screenshot, Schrift enthält.&#10;&#10;KI-generierte Inhalte können fehlerhaft sein.">
            <a:extLst>
              <a:ext uri="{FF2B5EF4-FFF2-40B4-BE49-F238E27FC236}">
                <a16:creationId xmlns:a16="http://schemas.microsoft.com/office/drawing/2014/main" id="{DACA07A8-56B4-DFF5-245C-783BF606D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610" y="6137720"/>
            <a:ext cx="9555847" cy="4607017"/>
          </a:xfrm>
          <a:prstGeom prst="rect">
            <a:avLst/>
          </a:prstGeom>
        </p:spPr>
      </p:pic>
      <p:pic>
        <p:nvPicPr>
          <p:cNvPr id="11" name="Grafik 10" descr="Ein Bild, das Text, Screenshot, Schrift, Zahl enthält.&#10;&#10;KI-generierte Inhalte können fehlerhaft sein.">
            <a:extLst>
              <a:ext uri="{FF2B5EF4-FFF2-40B4-BE49-F238E27FC236}">
                <a16:creationId xmlns:a16="http://schemas.microsoft.com/office/drawing/2014/main" id="{EDA668B8-48C8-6278-8EE8-2C3FF9EC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073" y="6693608"/>
            <a:ext cx="9763427" cy="4051595"/>
          </a:xfrm>
          <a:prstGeom prst="rect">
            <a:avLst/>
          </a:prstGeom>
        </p:spPr>
      </p:pic>
    </p:spTree>
    <p:extLst>
      <p:ext uri="{BB962C8B-B14F-4D97-AF65-F5344CB8AC3E}">
        <p14:creationId xmlns:p14="http://schemas.microsoft.com/office/powerpoint/2010/main" val="352405364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GB" sz="7500" dirty="0">
                <a:latin typeface="Calibri Light" panose="020F0302020204030204" pitchFamily="34" charset="0"/>
                <a:cs typeface="Calibri Light" panose="020F0302020204030204" pitchFamily="34" charset="0"/>
              </a:rPr>
              <a:t>Application example for CM</a:t>
            </a:r>
            <a:r>
              <a:rPr lang="en-GB" sz="7500" noProof="0" dirty="0">
                <a:latin typeface="Calibri Light" panose="020F0302020204030204" pitchFamily="34" charset="0"/>
                <a:cs typeface="Calibri Light" panose="020F0302020204030204" pitchFamily="34" charset="0"/>
              </a:rPr>
              <a:t>/AI Assist</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241093" y="3891600"/>
            <a:ext cx="21904987" cy="1177358"/>
          </a:xfrm>
        </p:spPr>
        <p:txBody>
          <a:bodyPr/>
          <a:lstStyle/>
          <a:p>
            <a:pPr marL="0" indent="0">
              <a:buNone/>
              <a:defRPr/>
            </a:pPr>
            <a:r>
              <a:rPr lang="en-US" sz="5400" dirty="0">
                <a:solidFill>
                  <a:srgbClr val="F5CB2D"/>
                </a:solidFill>
                <a:latin typeface="Calibri Light" panose="020F0302020204030204" pitchFamily="34" charset="0"/>
                <a:cs typeface="Calibri Light" panose="020F0302020204030204" pitchFamily="34" charset="0"/>
              </a:rPr>
              <a:t>No more searching for the right wording and goodbye spelling mistakes: suggested responses from LLMs</a:t>
            </a:r>
            <a:endParaRPr lang="en-GB" sz="3400" noProof="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en-GB" sz="4800" noProof="0" dirty="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3B1D2F86-D739-5040-0260-F5C4D9D7D340}"/>
              </a:ext>
            </a:extLst>
          </p:cNvPr>
          <p:cNvSpPr txBox="1">
            <a:spLocks/>
          </p:cNvSpPr>
          <p:nvPr/>
        </p:nvSpPr>
        <p:spPr bwMode="auto">
          <a:xfrm>
            <a:off x="1241093" y="6527286"/>
            <a:ext cx="8861239"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lgn="r">
              <a:buNone/>
            </a:pPr>
            <a:r>
              <a:rPr lang="en-US" sz="3400" dirty="0">
                <a:latin typeface="Calibri Light" panose="020F0302020204030204" pitchFamily="34" charset="0"/>
                <a:cs typeface="Calibri Light" panose="020F0302020204030204" pitchFamily="34" charset="0"/>
              </a:rPr>
              <a:t>Source text cleaned up with Privacy Purger</a:t>
            </a:r>
            <a:endParaRPr lang="en-GB" sz="3400" noProof="0" dirty="0">
              <a:latin typeface="Calibri Light" panose="020F0302020204030204" pitchFamily="34" charset="0"/>
              <a:cs typeface="Calibri Light" panose="020F0302020204030204" pitchFamily="34" charset="0"/>
            </a:endParaRPr>
          </a:p>
        </p:txBody>
      </p:sp>
      <p:sp>
        <p:nvSpPr>
          <p:cNvPr id="8" name="Inhaltsplatzhalter 2">
            <a:extLst>
              <a:ext uri="{FF2B5EF4-FFF2-40B4-BE49-F238E27FC236}">
                <a16:creationId xmlns:a16="http://schemas.microsoft.com/office/drawing/2014/main" id="{E8109190-3DE2-A57B-7D38-7CE4AF1EBDB4}"/>
              </a:ext>
            </a:extLst>
          </p:cNvPr>
          <p:cNvSpPr txBox="1">
            <a:spLocks/>
          </p:cNvSpPr>
          <p:nvPr/>
        </p:nvSpPr>
        <p:spPr bwMode="auto">
          <a:xfrm>
            <a:off x="3797279" y="8476164"/>
            <a:ext cx="6570636"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lgn="r">
              <a:buNone/>
            </a:pPr>
            <a:r>
              <a:rPr lang="en-US" sz="3400" dirty="0">
                <a:latin typeface="Calibri Light" panose="020F0302020204030204" pitchFamily="34" charset="0"/>
                <a:cs typeface="Calibri Light" panose="020F0302020204030204" pitchFamily="34" charset="0"/>
              </a:rPr>
              <a:t>Notes for the LLM on what the essence of the answer should be</a:t>
            </a:r>
            <a:endParaRPr lang="en-GB" sz="3400" noProof="0" dirty="0">
              <a:latin typeface="Calibri Light" panose="020F0302020204030204" pitchFamily="34" charset="0"/>
              <a:cs typeface="Calibri Light" panose="020F0302020204030204" pitchFamily="34" charset="0"/>
            </a:endParaRPr>
          </a:p>
        </p:txBody>
      </p:sp>
      <p:sp>
        <p:nvSpPr>
          <p:cNvPr id="10" name="Inhaltsplatzhalter 2">
            <a:extLst>
              <a:ext uri="{FF2B5EF4-FFF2-40B4-BE49-F238E27FC236}">
                <a16:creationId xmlns:a16="http://schemas.microsoft.com/office/drawing/2014/main" id="{2D4E3530-E720-0B9C-B0FE-72183978460D}"/>
              </a:ext>
            </a:extLst>
          </p:cNvPr>
          <p:cNvSpPr txBox="1">
            <a:spLocks/>
          </p:cNvSpPr>
          <p:nvPr/>
        </p:nvSpPr>
        <p:spPr bwMode="auto">
          <a:xfrm>
            <a:off x="4635283" y="10426915"/>
            <a:ext cx="5467049"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lgn="r">
              <a:buNone/>
            </a:pPr>
            <a:r>
              <a:rPr lang="en-GB" sz="3400" dirty="0">
                <a:latin typeface="Calibri Light" panose="020F0302020204030204" pitchFamily="34" charset="0"/>
                <a:cs typeface="Calibri Light" panose="020F0302020204030204" pitchFamily="34" charset="0"/>
              </a:rPr>
              <a:t>Suggested reply received</a:t>
            </a:r>
            <a:endParaRPr lang="en-GB" sz="3400" noProof="0" dirty="0">
              <a:latin typeface="Calibri Light" panose="020F0302020204030204" pitchFamily="34" charset="0"/>
              <a:cs typeface="Calibri Light" panose="020F0302020204030204" pitchFamily="34" charset="0"/>
            </a:endParaRPr>
          </a:p>
        </p:txBody>
      </p:sp>
      <p:sp>
        <p:nvSpPr>
          <p:cNvPr id="11" name="Pfeil: nach rechts 10">
            <a:extLst>
              <a:ext uri="{FF2B5EF4-FFF2-40B4-BE49-F238E27FC236}">
                <a16:creationId xmlns:a16="http://schemas.microsoft.com/office/drawing/2014/main" id="{459DFA4E-1E50-4BD1-3574-76E0792EDE2A}"/>
              </a:ext>
            </a:extLst>
          </p:cNvPr>
          <p:cNvSpPr/>
          <p:nvPr/>
        </p:nvSpPr>
        <p:spPr>
          <a:xfrm>
            <a:off x="10608991" y="6534581"/>
            <a:ext cx="1130175" cy="323419"/>
          </a:xfrm>
          <a:prstGeom prst="rightArrow">
            <a:avLst/>
          </a:prstGeom>
          <a:solidFill>
            <a:srgbClr val="F5CB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Pfeil: nach rechts 11">
            <a:extLst>
              <a:ext uri="{FF2B5EF4-FFF2-40B4-BE49-F238E27FC236}">
                <a16:creationId xmlns:a16="http://schemas.microsoft.com/office/drawing/2014/main" id="{E0E8100C-18C7-0D7B-BEE0-26BE2AA440A8}"/>
              </a:ext>
            </a:extLst>
          </p:cNvPr>
          <p:cNvSpPr/>
          <p:nvPr/>
        </p:nvSpPr>
        <p:spPr>
          <a:xfrm>
            <a:off x="10608991" y="8950826"/>
            <a:ext cx="1130175" cy="323419"/>
          </a:xfrm>
          <a:prstGeom prst="rightArrow">
            <a:avLst/>
          </a:prstGeom>
          <a:solidFill>
            <a:srgbClr val="F5CB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Pfeil: nach rechts 12">
            <a:extLst>
              <a:ext uri="{FF2B5EF4-FFF2-40B4-BE49-F238E27FC236}">
                <a16:creationId xmlns:a16="http://schemas.microsoft.com/office/drawing/2014/main" id="{06F7C2CB-7E4A-36F6-BE1A-0763E3E91F8E}"/>
              </a:ext>
            </a:extLst>
          </p:cNvPr>
          <p:cNvSpPr/>
          <p:nvPr/>
        </p:nvSpPr>
        <p:spPr>
          <a:xfrm>
            <a:off x="10603311" y="10578159"/>
            <a:ext cx="1130175" cy="323419"/>
          </a:xfrm>
          <a:prstGeom prst="rightArrow">
            <a:avLst/>
          </a:prstGeom>
          <a:solidFill>
            <a:srgbClr val="F5CB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Grafik 4" descr="Ein Bild, das Text, Screenshot, Zahl, Software enthält.&#10;&#10;KI-generierte Inhalte können fehlerhaft sein.">
            <a:extLst>
              <a:ext uri="{FF2B5EF4-FFF2-40B4-BE49-F238E27FC236}">
                <a16:creationId xmlns:a16="http://schemas.microsoft.com/office/drawing/2014/main" id="{79ADB8F2-E9A5-A019-3891-25C5EDE81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8881" y="5487769"/>
            <a:ext cx="7783011" cy="7249537"/>
          </a:xfrm>
          <a:prstGeom prst="rect">
            <a:avLst/>
          </a:prstGeom>
        </p:spPr>
      </p:pic>
    </p:spTree>
    <p:extLst>
      <p:ext uri="{BB962C8B-B14F-4D97-AF65-F5344CB8AC3E}">
        <p14:creationId xmlns:p14="http://schemas.microsoft.com/office/powerpoint/2010/main" val="106282032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sz="7500" dirty="0">
                <a:latin typeface="Calibri Light" panose="020F0302020204030204" pitchFamily="34" charset="0"/>
                <a:cs typeface="Calibri Light" panose="020F0302020204030204" pitchFamily="34" charset="0"/>
              </a:rPr>
              <a:t>See CM/AI Assist live in action</a:t>
            </a:r>
            <a:endParaRPr lang="en-GB" sz="7500" noProof="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228393" y="3531633"/>
            <a:ext cx="21904987" cy="1177358"/>
          </a:xfrm>
        </p:spPr>
        <p:txBody>
          <a:bodyPr/>
          <a:lstStyle/>
          <a:p>
            <a:pPr marL="0" indent="0">
              <a:buNone/>
              <a:defRPr/>
            </a:pPr>
            <a:r>
              <a:rPr lang="en-US" sz="5400" dirty="0">
                <a:solidFill>
                  <a:srgbClr val="F5CB2D"/>
                </a:solidFill>
                <a:latin typeface="Calibri Light" panose="020F0302020204030204" pitchFamily="34" charset="0"/>
                <a:cs typeface="Calibri Light" panose="020F0302020204030204" pitchFamily="34" charset="0"/>
              </a:rPr>
              <a:t>See the features presented here in action in our demo video. </a:t>
            </a:r>
            <a:endParaRPr lang="en-GB" sz="3400" noProof="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en-GB" sz="4800" noProof="0" smtClean="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en-GB" sz="4800" noProof="0" dirty="0">
              <a:solidFill>
                <a:schemeClr val="bg1"/>
              </a:solidFill>
              <a:latin typeface="Calibri Light" panose="020F0302020204030204" pitchFamily="34" charset="0"/>
              <a:cs typeface="Calibri Light" panose="020F0302020204030204" pitchFamily="34" charset="0"/>
            </a:endParaRPr>
          </a:p>
        </p:txBody>
      </p:sp>
      <p:pic>
        <p:nvPicPr>
          <p:cNvPr id="2" name="Onlinemedien 1" descr="KI-Integration im Kundenservice: ConSol CM AI Assist">
            <a:hlinkClick r:id="" action="ppaction://media"/>
            <a:extLst>
              <a:ext uri="{FF2B5EF4-FFF2-40B4-BE49-F238E27FC236}">
                <a16:creationId xmlns:a16="http://schemas.microsoft.com/office/drawing/2014/main" id="{3BFB42CB-D0AB-47B4-07AA-8778F9A721CA}"/>
              </a:ext>
            </a:extLst>
          </p:cNvPr>
          <p:cNvPicPr>
            <a:picLocks noRot="1" noChangeAspect="1"/>
          </p:cNvPicPr>
          <p:nvPr>
            <a:videoFile r:link="rId1"/>
          </p:nvPr>
        </p:nvPicPr>
        <p:blipFill>
          <a:blip r:embed="rId4"/>
          <a:stretch>
            <a:fillRect/>
          </a:stretch>
        </p:blipFill>
        <p:spPr>
          <a:xfrm>
            <a:off x="6144100" y="4921250"/>
            <a:ext cx="11463972" cy="6477144"/>
          </a:xfrm>
          <a:prstGeom prst="rect">
            <a:avLst/>
          </a:prstGeom>
        </p:spPr>
      </p:pic>
      <p:sp>
        <p:nvSpPr>
          <p:cNvPr id="3" name="Textfeld 2">
            <a:extLst>
              <a:ext uri="{FF2B5EF4-FFF2-40B4-BE49-F238E27FC236}">
                <a16:creationId xmlns:a16="http://schemas.microsoft.com/office/drawing/2014/main" id="{1B1698A7-A31C-ABC0-3A33-0F4BB7FB6FD1}"/>
              </a:ext>
            </a:extLst>
          </p:cNvPr>
          <p:cNvSpPr txBox="1"/>
          <p:nvPr/>
        </p:nvSpPr>
        <p:spPr>
          <a:xfrm>
            <a:off x="6827520" y="12080656"/>
            <a:ext cx="9652899" cy="646331"/>
          </a:xfrm>
          <a:prstGeom prst="rect">
            <a:avLst/>
          </a:prstGeom>
          <a:noFill/>
        </p:spPr>
        <p:txBody>
          <a:bodyPr wrap="none" rtlCol="0">
            <a:spAutoFit/>
          </a:bodyPr>
          <a:lstStyle/>
          <a:p>
            <a:r>
              <a:rPr lang="en-GB" sz="3600" noProof="0" dirty="0">
                <a:solidFill>
                  <a:srgbClr val="7C7C7C"/>
                </a:solidFill>
                <a:latin typeface="Calibri Light" panose="020F0302020204030204" pitchFamily="34" charset="0"/>
                <a:cs typeface="Calibri Light" panose="020F0302020204030204" pitchFamily="34" charset="0"/>
              </a:rPr>
              <a:t>https://www.youtube.com/watch?v=F-KeLSM9O3U</a:t>
            </a:r>
          </a:p>
        </p:txBody>
      </p:sp>
    </p:spTree>
    <p:extLst>
      <p:ext uri="{BB962C8B-B14F-4D97-AF65-F5344CB8AC3E}">
        <p14:creationId xmlns:p14="http://schemas.microsoft.com/office/powerpoint/2010/main" val="775725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noProof="0" dirty="0">
              <a:solidFill>
                <a:prstClr val="white"/>
              </a:solidFill>
            </a:endParaRPr>
          </a:p>
        </p:txBody>
      </p:sp>
      <p:sp>
        <p:nvSpPr>
          <p:cNvPr id="34820" name="Inhaltsplatzhalter 2"/>
          <p:cNvSpPr txBox="1">
            <a:spLocks/>
          </p:cNvSpPr>
          <p:nvPr/>
        </p:nvSpPr>
        <p:spPr bwMode="auto">
          <a:xfrm>
            <a:off x="14944724" y="402792"/>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6000" dirty="0">
                <a:solidFill>
                  <a:prstClr val="white"/>
                </a:solidFill>
                <a:latin typeface="Calibri Light" panose="020F0302020204030204" pitchFamily="34" charset="0"/>
                <a:cs typeface="Calibri Light" panose="020F0302020204030204" pitchFamily="34" charset="0"/>
              </a:rPr>
              <a:t>Would you like to learn more about ConSol CM? Please use our </a:t>
            </a:r>
            <a:r>
              <a:rPr lang="en-US" sz="6000" dirty="0">
                <a:solidFill>
                  <a:prstClr val="white"/>
                </a:solidFill>
                <a:latin typeface="Calibri Light" panose="020F0302020204030204" pitchFamily="34" charset="0"/>
                <a:cs typeface="Calibri Light" panose="020F0302020204030204" pitchFamily="34" charset="0"/>
                <a:hlinkClick r:id="rId2"/>
              </a:rPr>
              <a:t>TecDoc server </a:t>
            </a:r>
            <a:endParaRPr lang="en-US" sz="6000" dirty="0">
              <a:solidFill>
                <a:prstClr val="white"/>
              </a:solidFill>
              <a:latin typeface="Calibri Light" panose="020F0302020204030204" pitchFamily="34" charset="0"/>
              <a:cs typeface="Calibri Light" panose="020F0302020204030204" pitchFamily="34" charset="0"/>
            </a:endParaRPr>
          </a:p>
          <a:p>
            <a:pPr>
              <a:buNone/>
            </a:pPr>
            <a:r>
              <a:rPr lang="en-US" sz="3400" b="1" dirty="0">
                <a:solidFill>
                  <a:srgbClr val="F5CB2D"/>
                </a:solidFill>
              </a:rPr>
              <a:t>There you will find:</a:t>
            </a:r>
          </a:p>
          <a:p>
            <a:pPr marL="457200" indent="-457200"/>
            <a:r>
              <a:rPr lang="en-US" sz="3400" b="1" dirty="0">
                <a:solidFill>
                  <a:srgbClr val="F5CB2D"/>
                </a:solidFill>
              </a:rPr>
              <a:t>Manuals</a:t>
            </a:r>
          </a:p>
          <a:p>
            <a:pPr marL="457200" indent="-457200"/>
            <a:r>
              <a:rPr lang="en-US" sz="3400" b="1" dirty="0">
                <a:solidFill>
                  <a:srgbClr val="F5CB2D"/>
                </a:solidFill>
              </a:rPr>
              <a:t>Administrator</a:t>
            </a:r>
          </a:p>
          <a:p>
            <a:pPr marL="457200" indent="-457200"/>
            <a:r>
              <a:rPr lang="en-US" sz="3400" b="1" dirty="0">
                <a:solidFill>
                  <a:srgbClr val="F5CB2D"/>
                </a:solidFill>
              </a:rPr>
              <a:t>User</a:t>
            </a:r>
          </a:p>
          <a:p>
            <a:pPr marL="457200" indent="-457200"/>
            <a:r>
              <a:rPr lang="en-US" sz="3400" b="1" dirty="0">
                <a:solidFill>
                  <a:srgbClr val="F5CB2D"/>
                </a:solidFill>
              </a:rPr>
              <a:t>Release Notes</a:t>
            </a:r>
          </a:p>
          <a:p>
            <a:pPr marL="457200" indent="-457200"/>
            <a:r>
              <a:rPr lang="en-US" sz="3400" b="1" dirty="0">
                <a:solidFill>
                  <a:srgbClr val="F5CB2D"/>
                </a:solidFill>
              </a:rPr>
              <a:t>System Requirements</a:t>
            </a:r>
          </a:p>
          <a:p>
            <a:pPr marL="457200" indent="-457200"/>
            <a:r>
              <a:rPr lang="en-US" sz="3400" b="1" dirty="0">
                <a:solidFill>
                  <a:srgbClr val="F5CB2D"/>
                </a:solidFill>
              </a:rPr>
              <a:t>Feature Presentations</a:t>
            </a:r>
          </a:p>
          <a:p>
            <a:pPr marL="457200" indent="-457200"/>
            <a:r>
              <a:rPr lang="en-US" sz="3400" b="1" dirty="0">
                <a:solidFill>
                  <a:srgbClr val="F5CB2D"/>
                </a:solidFill>
              </a:rPr>
              <a:t>Solutions</a:t>
            </a:r>
            <a:endParaRPr lang="en-GB" sz="3400" b="1" noProof="0" dirty="0">
              <a:solidFill>
                <a:srgbClr val="F5CB2D"/>
              </a:solidFill>
            </a:endParaRPr>
          </a:p>
          <a:p>
            <a:pPr>
              <a:buClr>
                <a:srgbClr val="FFCC00"/>
              </a:buClr>
              <a:buNone/>
            </a:pPr>
            <a:r>
              <a:rPr lang="en-US" sz="6000" dirty="0">
                <a:solidFill>
                  <a:prstClr val="white"/>
                </a:solidFill>
                <a:latin typeface="Calibri Light" panose="020F0302020204030204" pitchFamily="34" charset="0"/>
                <a:cs typeface="Calibri Light" panose="020F0302020204030204" pitchFamily="34" charset="0"/>
              </a:rPr>
              <a:t>We hope you enjoy the new version of ConSol CM!</a:t>
            </a:r>
            <a:endParaRPr lang="en-GB" sz="6000" noProof="0" dirty="0">
              <a:solidFill>
                <a:prstClr val="white"/>
              </a:solidFill>
              <a:latin typeface="Calibri Light" panose="020F0302020204030204" pitchFamily="34" charset="0"/>
              <a:cs typeface="Calibri Light" panose="020F0302020204030204" pitchFamily="34" charset="0"/>
            </a:endParaRPr>
          </a:p>
        </p:txBody>
      </p:sp>
      <p:pic>
        <p:nvPicPr>
          <p:cNvPr id="5" name="Grafik 4" descr="Ein Bild, das Text, Screenshot, Software, Website enthält.&#10;&#10;KI-generierte Inhalte können fehlerhaft sein.">
            <a:extLst>
              <a:ext uri="{FF2B5EF4-FFF2-40B4-BE49-F238E27FC236}">
                <a16:creationId xmlns:a16="http://schemas.microsoft.com/office/drawing/2014/main" id="{2919D983-BB96-26AD-5576-235068A22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334103" cy="13716000"/>
          </a:xfrm>
          <a:prstGeom prst="rect">
            <a:avLst/>
          </a:prstGeom>
        </p:spPr>
      </p:pic>
    </p:spTree>
    <p:extLst>
      <p:ext uri="{BB962C8B-B14F-4D97-AF65-F5344CB8AC3E}">
        <p14:creationId xmlns:p14="http://schemas.microsoft.com/office/powerpoint/2010/main" val="3577298248"/>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699</Words>
  <Application>Microsoft Office PowerPoint</Application>
  <PresentationFormat>Benutzerdefiniert</PresentationFormat>
  <Paragraphs>67</Paragraphs>
  <Slides>9</Slides>
  <Notes>1</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5_Larissa</vt:lpstr>
      <vt:lpstr>PowerPoint-Präsentation</vt:lpstr>
      <vt:lpstr>PowerPoint-Präsentation</vt:lpstr>
      <vt:lpstr>Advantages of CM/AI Assist</vt:lpstr>
      <vt:lpstr>Data protection at CM/AI Assist</vt:lpstr>
      <vt:lpstr>Use cases for CM/AI Assist</vt:lpstr>
      <vt:lpstr>Application example for CM/AI Assist</vt:lpstr>
      <vt:lpstr>Application example for CM/AI Assist</vt:lpstr>
      <vt:lpstr>See CM/AI Assist live in action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 CM/Machine Learning</dc:title>
  <dc:creator>ConSol Software GmbH</dc:creator>
  <cp:lastModifiedBy>Valentin Förg</cp:lastModifiedBy>
  <cp:revision>1298</cp:revision>
  <cp:lastPrinted>2017-11-17T12:16:11Z</cp:lastPrinted>
  <dcterms:created xsi:type="dcterms:W3CDTF">2011-02-16T13:16:40Z</dcterms:created>
  <dcterms:modified xsi:type="dcterms:W3CDTF">2025-11-24T08:42:02Z</dcterms:modified>
</cp:coreProperties>
</file>