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2"/>
  </p:notesMasterIdLst>
  <p:handoutMasterIdLst>
    <p:handoutMasterId r:id="rId13"/>
  </p:handoutMasterIdLst>
  <p:sldIdLst>
    <p:sldId id="304" r:id="rId2"/>
    <p:sldId id="500" r:id="rId3"/>
    <p:sldId id="587" r:id="rId4"/>
    <p:sldId id="569" r:id="rId5"/>
    <p:sldId id="602" r:id="rId6"/>
    <p:sldId id="594" r:id="rId7"/>
    <p:sldId id="595" r:id="rId8"/>
    <p:sldId id="601" r:id="rId9"/>
    <p:sldId id="598" r:id="rId10"/>
    <p:sldId id="583" r:id="rId11"/>
  </p:sldIdLst>
  <p:sldSz cx="24387175" cy="13716000"/>
  <p:notesSz cx="6797675" cy="9926638"/>
  <p:custDataLst>
    <p:tags r:id="rId14"/>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B2D"/>
    <a:srgbClr val="537FC2"/>
    <a:srgbClr val="7C7C7C"/>
    <a:srgbClr val="333333"/>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snapToObjects="1">
      <p:cViewPr varScale="1">
        <p:scale>
          <a:sx n="43" d="100"/>
          <a:sy n="43" d="100"/>
        </p:scale>
        <p:origin x="590" y="96"/>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17.12.2025</a:t>
            </a:fld>
            <a:endParaRPr lang="de-DE" altLang="de-DE"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dirty="0"/>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17.12.2025</a:t>
            </a:fld>
            <a:endParaRPr lang="de-DE" alt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dirty="0"/>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2</a:t>
            </a:fld>
            <a:endParaRPr lang="de-DE" altLang="de-DE" dirty="0"/>
          </a:p>
        </p:txBody>
      </p:sp>
    </p:spTree>
    <p:extLst>
      <p:ext uri="{BB962C8B-B14F-4D97-AF65-F5344CB8AC3E}">
        <p14:creationId xmlns:p14="http://schemas.microsoft.com/office/powerpoint/2010/main" val="201720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3</a:t>
            </a:fld>
            <a:endParaRPr lang="de-DE" altLang="de-DE" dirty="0"/>
          </a:p>
        </p:txBody>
      </p:sp>
    </p:spTree>
    <p:extLst>
      <p:ext uri="{BB962C8B-B14F-4D97-AF65-F5344CB8AC3E}">
        <p14:creationId xmlns:p14="http://schemas.microsoft.com/office/powerpoint/2010/main" val="218120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6</a:t>
            </a:fld>
            <a:endParaRPr lang="de-DE" altLang="de-DE" dirty="0"/>
          </a:p>
        </p:txBody>
      </p:sp>
    </p:spTree>
    <p:extLst>
      <p:ext uri="{BB962C8B-B14F-4D97-AF65-F5344CB8AC3E}">
        <p14:creationId xmlns:p14="http://schemas.microsoft.com/office/powerpoint/2010/main" val="368728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7</a:t>
            </a:fld>
            <a:endParaRPr lang="de-DE" altLang="de-DE" dirty="0"/>
          </a:p>
        </p:txBody>
      </p:sp>
    </p:spTree>
    <p:extLst>
      <p:ext uri="{BB962C8B-B14F-4D97-AF65-F5344CB8AC3E}">
        <p14:creationId xmlns:p14="http://schemas.microsoft.com/office/powerpoint/2010/main" val="175906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8</a:t>
            </a:fld>
            <a:endParaRPr lang="de-DE" altLang="de-DE" dirty="0"/>
          </a:p>
        </p:txBody>
      </p:sp>
    </p:spTree>
    <p:extLst>
      <p:ext uri="{BB962C8B-B14F-4D97-AF65-F5344CB8AC3E}">
        <p14:creationId xmlns:p14="http://schemas.microsoft.com/office/powerpoint/2010/main" val="133113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2E1E635-F649-45C5-8EE4-7C4320A385A7}" type="slidenum">
              <a:rPr lang="de-DE" altLang="de-DE" smtClean="0"/>
              <a:pPr>
                <a:defRPr/>
              </a:pPr>
              <a:t>10</a:t>
            </a:fld>
            <a:endParaRPr lang="de-DE" altLang="de-DE" dirty="0"/>
          </a:p>
        </p:txBody>
      </p:sp>
    </p:spTree>
    <p:extLst>
      <p:ext uri="{BB962C8B-B14F-4D97-AF65-F5344CB8AC3E}">
        <p14:creationId xmlns:p14="http://schemas.microsoft.com/office/powerpoint/2010/main" val="1902394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dirty="0"/>
          </a:p>
        </p:txBody>
      </p:sp>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dirty="0"/>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1" fontAlgn="base" hangingPunct="1">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1" fontAlgn="base" hangingPunct="1">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1" fontAlgn="base" hangingPunct="1">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1" fontAlgn="base" hangingPunct="1">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1" fontAlgn="base" hangingPunct="1">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eaLnBrk="1" fontAlgn="base" hangingPunct="1">
        <a:spcBef>
          <a:spcPct val="0"/>
        </a:spcBef>
        <a:spcAft>
          <a:spcPct val="0"/>
        </a:spcAft>
        <a:defRPr sz="6700">
          <a:solidFill>
            <a:schemeClr val="tx2"/>
          </a:solidFill>
          <a:latin typeface="Calibri Light" charset="0"/>
          <a:ea typeface="ＭＳ Ｐゴシック" charset="0"/>
        </a:defRPr>
      </a:lvl6pPr>
      <a:lvl7pPr marL="914400" algn="l" defTabSz="2436813" rtl="0" eaLnBrk="1" fontAlgn="base" hangingPunct="1">
        <a:spcBef>
          <a:spcPct val="0"/>
        </a:spcBef>
        <a:spcAft>
          <a:spcPct val="0"/>
        </a:spcAft>
        <a:defRPr sz="6700">
          <a:solidFill>
            <a:schemeClr val="tx2"/>
          </a:solidFill>
          <a:latin typeface="Calibri Light" charset="0"/>
          <a:ea typeface="ＭＳ Ｐゴシック" charset="0"/>
        </a:defRPr>
      </a:lvl7pPr>
      <a:lvl8pPr marL="1371600" algn="l" defTabSz="2436813" rtl="0" eaLnBrk="1" fontAlgn="base" hangingPunct="1">
        <a:spcBef>
          <a:spcPct val="0"/>
        </a:spcBef>
        <a:spcAft>
          <a:spcPct val="0"/>
        </a:spcAft>
        <a:defRPr sz="6700">
          <a:solidFill>
            <a:schemeClr val="tx2"/>
          </a:solidFill>
          <a:latin typeface="Calibri Light" charset="0"/>
          <a:ea typeface="ＭＳ Ｐゴシック" charset="0"/>
        </a:defRPr>
      </a:lvl8pPr>
      <a:lvl9pPr marL="1828800" algn="l" defTabSz="2436813" rtl="0" eaLnBrk="1" fontAlgn="base" hangingPunct="1">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1" fontAlgn="base" hangingPunct="1">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1" fontAlgn="base" hangingPunct="1">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1" fontAlgn="base" hangingPunct="1">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1" fontAlgn="base" hangingPunct="1">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1" fontAlgn="base" hangingPunct="1">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doc.consol.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em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3137647" y="5773738"/>
            <a:ext cx="1980331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GB" sz="10000" noProof="0" dirty="0">
                <a:solidFill>
                  <a:schemeClr val="bg1"/>
                </a:solidFill>
                <a:latin typeface="Calibri Light" panose="020F0302020204030204" pitchFamily="34" charset="0"/>
                <a:cs typeface="Calibri Light" panose="020F0302020204030204" pitchFamily="34" charset="0"/>
              </a:rPr>
              <a:t>AI Features in ConSol CM</a:t>
            </a:r>
          </a:p>
          <a:p>
            <a:pPr algn="r" eaLnBrk="1" hangingPunct="1">
              <a:lnSpc>
                <a:spcPts val="10000"/>
              </a:lnSpc>
              <a:spcBef>
                <a:spcPct val="0"/>
              </a:spcBef>
              <a:buClrTx/>
              <a:buFontTx/>
              <a:buNone/>
            </a:pPr>
            <a:endParaRPr lang="en-GB" sz="5400" noProof="0" dirty="0">
              <a:solidFill>
                <a:schemeClr val="bg1"/>
              </a:solidFill>
              <a:latin typeface="Calibri Light" panose="020F0302020204030204" pitchFamily="34" charset="0"/>
              <a:cs typeface="Calibri Light" panose="020F0302020204030204" pitchFamily="34" charset="0"/>
            </a:endParaRP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GB" sz="3800" i="1" noProof="0" dirty="0">
                <a:solidFill>
                  <a:schemeClr val="bg2"/>
                </a:solidFill>
              </a:rPr>
              <a:t>November 2025, Product 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solidFill>
                <a:prstClr val="white"/>
              </a:solidFill>
            </a:endParaRPr>
          </a:p>
        </p:txBody>
      </p:sp>
      <p:sp>
        <p:nvSpPr>
          <p:cNvPr id="34820" name="Inhaltsplatzhalter 2"/>
          <p:cNvSpPr txBox="1">
            <a:spLocks/>
          </p:cNvSpPr>
          <p:nvPr/>
        </p:nvSpPr>
        <p:spPr bwMode="auto">
          <a:xfrm>
            <a:off x="14944724" y="402792"/>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6000" dirty="0">
                <a:solidFill>
                  <a:prstClr val="white"/>
                </a:solidFill>
                <a:latin typeface="Calibri Light" panose="020F0302020204030204" pitchFamily="34" charset="0"/>
                <a:cs typeface="Calibri Light" panose="020F0302020204030204" pitchFamily="34" charset="0"/>
              </a:rPr>
              <a:t>Would you like to learn more about ConSol CM? Please use our </a:t>
            </a:r>
            <a:r>
              <a:rPr lang="en-US" altLang="de-DE" sz="6000" dirty="0">
                <a:solidFill>
                  <a:prstClr val="white"/>
                </a:solidFill>
                <a:latin typeface="Calibri Light" panose="020F0302020204030204" pitchFamily="34" charset="0"/>
                <a:cs typeface="Calibri Light" panose="020F0302020204030204" pitchFamily="34" charset="0"/>
                <a:hlinkClick r:id="rId3"/>
              </a:rPr>
              <a:t>TecDoc server</a:t>
            </a:r>
            <a:r>
              <a:rPr lang="en-US" altLang="de-DE" sz="6000" dirty="0">
                <a:solidFill>
                  <a:prstClr val="white"/>
                </a:solidFill>
                <a:latin typeface="Calibri Light" panose="020F0302020204030204" pitchFamily="34" charset="0"/>
                <a:cs typeface="Calibri Light" panose="020F0302020204030204" pitchFamily="34" charset="0"/>
              </a:rPr>
              <a:t> </a:t>
            </a:r>
            <a:endParaRPr lang="en-US" sz="6000" dirty="0">
              <a:solidFill>
                <a:prstClr val="white"/>
              </a:solidFill>
              <a:latin typeface="Calibri Light" panose="020F0302020204030204" pitchFamily="34" charset="0"/>
              <a:cs typeface="Calibri Light" panose="020F0302020204030204" pitchFamily="34" charset="0"/>
            </a:endParaRPr>
          </a:p>
          <a:p>
            <a:pPr>
              <a:buNone/>
            </a:pPr>
            <a:r>
              <a:rPr lang="en-US" sz="3400" dirty="0">
                <a:solidFill>
                  <a:schemeClr val="accent4"/>
                </a:solidFill>
                <a:latin typeface="Calibri Light" panose="020F0302020204030204" pitchFamily="34" charset="0"/>
                <a:cs typeface="Calibri Light" panose="020F0302020204030204" pitchFamily="34" charset="0"/>
              </a:rPr>
              <a:t>There you will find: </a:t>
            </a:r>
          </a:p>
          <a:p>
            <a:pPr marL="457200" indent="-457200"/>
            <a:r>
              <a:rPr lang="en-US" sz="3400" dirty="0">
                <a:solidFill>
                  <a:schemeClr val="accent4"/>
                </a:solidFill>
                <a:latin typeface="Calibri Light" panose="020F0302020204030204" pitchFamily="34" charset="0"/>
                <a:cs typeface="Calibri Light" panose="020F0302020204030204" pitchFamily="34" charset="0"/>
              </a:rPr>
              <a:t>Manuals </a:t>
            </a:r>
          </a:p>
          <a:p>
            <a:pPr marL="1200150" lvl="1" indent="-457200"/>
            <a:r>
              <a:rPr lang="en-US" sz="3700" dirty="0">
                <a:solidFill>
                  <a:schemeClr val="accent4"/>
                </a:solidFill>
                <a:latin typeface="Calibri Light" panose="020F0302020204030204" pitchFamily="34" charset="0"/>
                <a:cs typeface="Calibri Light" panose="020F0302020204030204" pitchFamily="34" charset="0"/>
              </a:rPr>
              <a:t>Administrator </a:t>
            </a:r>
          </a:p>
          <a:p>
            <a:pPr marL="1200150" lvl="1" indent="-457200"/>
            <a:r>
              <a:rPr lang="en-US" sz="3700" dirty="0">
                <a:solidFill>
                  <a:schemeClr val="accent4"/>
                </a:solidFill>
                <a:latin typeface="Calibri Light" panose="020F0302020204030204" pitchFamily="34" charset="0"/>
                <a:cs typeface="Calibri Light" panose="020F0302020204030204" pitchFamily="34" charset="0"/>
              </a:rPr>
              <a:t>User </a:t>
            </a:r>
          </a:p>
          <a:p>
            <a:pPr marL="457200" indent="-457200"/>
            <a:r>
              <a:rPr lang="en-US" sz="3400" dirty="0">
                <a:solidFill>
                  <a:schemeClr val="accent4"/>
                </a:solidFill>
                <a:latin typeface="Calibri Light" panose="020F0302020204030204" pitchFamily="34" charset="0"/>
                <a:cs typeface="Calibri Light" panose="020F0302020204030204" pitchFamily="34" charset="0"/>
              </a:rPr>
              <a:t>Release Notes</a:t>
            </a:r>
          </a:p>
          <a:p>
            <a:pPr marL="457200" indent="-457200"/>
            <a:r>
              <a:rPr lang="en-US" sz="3400" dirty="0">
                <a:solidFill>
                  <a:schemeClr val="accent4"/>
                </a:solidFill>
                <a:latin typeface="Calibri Light" panose="020F0302020204030204" pitchFamily="34" charset="0"/>
                <a:cs typeface="Calibri Light" panose="020F0302020204030204" pitchFamily="34" charset="0"/>
              </a:rPr>
              <a:t>System Requirements </a:t>
            </a:r>
          </a:p>
          <a:p>
            <a:pPr marL="457200" indent="-457200"/>
            <a:r>
              <a:rPr lang="en-US" sz="3400" dirty="0">
                <a:solidFill>
                  <a:schemeClr val="accent4"/>
                </a:solidFill>
                <a:latin typeface="Calibri Light" panose="020F0302020204030204" pitchFamily="34" charset="0"/>
                <a:cs typeface="Calibri Light" panose="020F0302020204030204" pitchFamily="34" charset="0"/>
              </a:rPr>
              <a:t>Feature presentations</a:t>
            </a:r>
          </a:p>
          <a:p>
            <a:pPr marL="457200" indent="-457200"/>
            <a:r>
              <a:rPr lang="en-US" sz="3400" dirty="0">
                <a:solidFill>
                  <a:schemeClr val="accent4"/>
                </a:solidFill>
                <a:latin typeface="Calibri Light" panose="020F0302020204030204" pitchFamily="34" charset="0"/>
                <a:cs typeface="Calibri Light" panose="020F0302020204030204" pitchFamily="34" charset="0"/>
              </a:rPr>
              <a:t>Solutions</a:t>
            </a:r>
          </a:p>
          <a:p>
            <a:pPr>
              <a:buNone/>
            </a:pPr>
            <a:r>
              <a:rPr lang="en-US" sz="6000" dirty="0">
                <a:solidFill>
                  <a:prstClr val="white"/>
                </a:solidFill>
                <a:latin typeface="Calibri Light" panose="020F0302020204030204" pitchFamily="34" charset="0"/>
                <a:cs typeface="Calibri Light" panose="020F0302020204030204" pitchFamily="34" charset="0"/>
              </a:rPr>
              <a:t>We hope you enjoy the new version of ConSol CM!</a:t>
            </a:r>
            <a:endParaRPr lang="en-GB" sz="6000" noProof="0" dirty="0">
              <a:solidFill>
                <a:prstClr val="white"/>
              </a:solidFill>
              <a:latin typeface="Calibri Light" panose="020F0302020204030204" pitchFamily="34" charset="0"/>
              <a:cs typeface="Calibri Light" panose="020F0302020204030204" pitchFamily="34" charset="0"/>
            </a:endParaRPr>
          </a:p>
        </p:txBody>
      </p:sp>
      <p:pic>
        <p:nvPicPr>
          <p:cNvPr id="5" name="Grafik 4" descr="Ein Bild, das Text, Screenshot, Software, Website enthält.&#10;&#10;KI-generierte Inhalte können fehlerhaft sein.">
            <a:extLst>
              <a:ext uri="{FF2B5EF4-FFF2-40B4-BE49-F238E27FC236}">
                <a16:creationId xmlns:a16="http://schemas.microsoft.com/office/drawing/2014/main" id="{87DCA74C-E3C6-1B55-9A6C-D018009C1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334103" cy="13716000"/>
          </a:xfrm>
          <a:prstGeom prst="rect">
            <a:avLst/>
          </a:prstGeom>
        </p:spPr>
      </p:pic>
    </p:spTree>
    <p:extLst>
      <p:ext uri="{BB962C8B-B14F-4D97-AF65-F5344CB8AC3E}">
        <p14:creationId xmlns:p14="http://schemas.microsoft.com/office/powerpoint/2010/main" val="35772982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41988" name="Inhaltsplatzhalter 2"/>
          <p:cNvSpPr txBox="1">
            <a:spLocks/>
          </p:cNvSpPr>
          <p:nvPr/>
        </p:nvSpPr>
        <p:spPr bwMode="auto">
          <a:xfrm>
            <a:off x="720755" y="3831536"/>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GB" sz="5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Dear ConSol CM Customers,</a:t>
            </a:r>
            <a:r>
              <a:rPr lang="en-GB" sz="5400" dirty="0">
                <a:latin typeface="Calibri Light" panose="020F0302020204030204" pitchFamily="34" charset="0"/>
                <a:ea typeface="Calibri Light" panose="020F0302020204030204" pitchFamily="34" charset="0"/>
                <a:cs typeface="Calibri Light" panose="020F0302020204030204" pitchFamily="34" charset="0"/>
              </a:rPr>
              <a:t> </a:t>
            </a:r>
          </a:p>
          <a:p>
            <a:pPr>
              <a:buNone/>
            </a:pPr>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We´re excited to present the integrated AI functions in ConSol CM. By embedding modern language models (LLMs) directly into the system, we enable smart automation – with no need for workarounds or external tools.</a:t>
            </a:r>
            <a:endParaRPr lang="en-GB" sz="3400" noProof="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a:buNone/>
            </a:pPr>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Your benefits at a glance:</a:t>
            </a:r>
          </a:p>
          <a:p>
            <a:pPr marL="457200" indent="-457200"/>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Less manual effort, more focus on what truly matters</a:t>
            </a:r>
          </a:p>
          <a:p>
            <a:pPr marL="457200" indent="-457200"/>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Instant insights thanks to automatic process summaries</a:t>
            </a:r>
          </a:p>
          <a:p>
            <a:pPr marL="457200" indent="-457200"/>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Flexible configuration directly within the Web Admin Suite</a:t>
            </a:r>
            <a:endParaRPr lang="en-GB" sz="3400" noProof="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a:buNone/>
            </a:pPr>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These features can be seamlessly integrated into existing workflows, significantly reducing your daily workload.</a:t>
            </a:r>
          </a:p>
          <a:p>
            <a:pPr>
              <a:buNone/>
            </a:pPr>
            <a:r>
              <a:rPr lang="en-US" sz="3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If you have any questions or would like to see a live demo, feel free to reach out!</a:t>
            </a:r>
          </a:p>
          <a:p>
            <a:pPr>
              <a:buNone/>
            </a:pPr>
            <a:endParaRPr lang="en-GB" sz="3400" noProof="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a:buNone/>
            </a:pPr>
            <a:r>
              <a:rPr lang="en-US" sz="3400" b="1" i="1" dirty="0">
                <a:solidFill>
                  <a:schemeClr val="bg1"/>
                </a:solidFill>
                <a:latin typeface="Calibri Light" panose="020F0302020204030204" pitchFamily="34" charset="0"/>
              </a:rPr>
              <a:t>Your ConSol CM Product Management &amp; Sales Team</a:t>
            </a:r>
            <a:endParaRPr lang="en-GB" sz="3400" b="1" i="1" noProof="0" dirty="0">
              <a:solidFill>
                <a:schemeClr val="bg1"/>
              </a:solidFill>
              <a:latin typeface="Calibri Light" panose="020F0302020204030204" pitchFamily="34" charset="0"/>
            </a:endParaRPr>
          </a:p>
        </p:txBody>
      </p:sp>
      <p:pic>
        <p:nvPicPr>
          <p:cNvPr id="41989" name="Bild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71614"/>
            <a:ext cx="8172731" cy="2503393"/>
            <a:chOff x="3058175" y="6918874"/>
            <a:chExt cx="4687797" cy="1460448"/>
          </a:xfrm>
        </p:grpSpPr>
        <p:pic>
          <p:nvPicPr>
            <p:cNvPr id="10" name="Grafik 9" descr="C:\Users\kramerk\AppData\Local\Microsoft\Windows\Temporary Internet Files\Content.Outlook\08QJRD8A\user-avatar.png"/>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6"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GB" sz="1800" b="1" noProof="0" dirty="0">
                  <a:latin typeface="Calibri Light" panose="020F0302020204030204" pitchFamily="34" charset="0"/>
                </a:rPr>
                <a:t>Johanna </a:t>
              </a:r>
              <a:br>
                <a:rPr lang="en-GB" sz="1800" b="1" noProof="0" dirty="0">
                  <a:latin typeface="Calibri Light" panose="020F0302020204030204" pitchFamily="34" charset="0"/>
                </a:rPr>
              </a:br>
              <a:r>
                <a:rPr lang="en-GB" sz="1800" b="1" noProof="0" dirty="0">
                  <a:latin typeface="Calibri Light" panose="020F0302020204030204" pitchFamily="34" charset="0"/>
                </a:rPr>
                <a:t>Juszak</a:t>
              </a:r>
            </a:p>
          </p:txBody>
        </p:sp>
        <p:sp>
          <p:nvSpPr>
            <p:cNvPr id="17" name="Rechteck 16"/>
            <p:cNvSpPr/>
            <p:nvPr/>
          </p:nvSpPr>
          <p:spPr>
            <a:xfrm>
              <a:off x="4090879" y="7992598"/>
              <a:ext cx="1295857" cy="377061"/>
            </a:xfrm>
            <a:prstGeom prst="rect">
              <a:avLst/>
            </a:prstGeom>
          </p:spPr>
          <p:txBody>
            <a:bodyPr wrap="square">
              <a:spAutoFit/>
            </a:bodyPr>
            <a:lstStyle/>
            <a:p>
              <a:pPr algn="ctr"/>
              <a:r>
                <a:rPr lang="en-GB" sz="1800" b="1" noProof="0" dirty="0">
                  <a:latin typeface="Calibri Light" panose="020F0302020204030204" pitchFamily="34" charset="0"/>
                </a:rPr>
                <a:t>Engelbert </a:t>
              </a:r>
              <a:br>
                <a:rPr lang="en-GB" sz="1800" b="1" noProof="0" dirty="0">
                  <a:latin typeface="Calibri Light" panose="020F0302020204030204" pitchFamily="34" charset="0"/>
                </a:rPr>
              </a:br>
              <a:r>
                <a:rPr lang="en-GB" sz="1800" b="1" noProof="0"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GB" sz="1800" b="1" noProof="0" dirty="0">
                  <a:latin typeface="Calibri Light" panose="020F0302020204030204" pitchFamily="34" charset="0"/>
                </a:rPr>
                <a:t>Florian </a:t>
              </a:r>
              <a:br>
                <a:rPr lang="en-GB" sz="1800" b="1" noProof="0" dirty="0">
                  <a:latin typeface="Calibri Light" panose="020F0302020204030204" pitchFamily="34" charset="0"/>
                </a:rPr>
              </a:br>
              <a:r>
                <a:rPr lang="en-GB" sz="1800" b="1" noProof="0"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GB" sz="1800" b="1" noProof="0" dirty="0">
                  <a:latin typeface="Calibri Light" panose="020F0302020204030204" pitchFamily="34" charset="0"/>
                </a:rPr>
                <a:t>Kai </a:t>
              </a:r>
              <a:br>
                <a:rPr lang="en-GB" sz="1800" b="1" noProof="0" dirty="0">
                  <a:latin typeface="Calibri Light" panose="020F0302020204030204" pitchFamily="34" charset="0"/>
                </a:rPr>
              </a:br>
              <a:r>
                <a:rPr lang="en-GB" sz="1800" b="1" noProof="0" dirty="0">
                  <a:latin typeface="Calibri Light" panose="020F0302020204030204" pitchFamily="34" charset="0"/>
                </a:rPr>
                <a:t>Hinke</a:t>
              </a:r>
            </a:p>
          </p:txBody>
        </p:sp>
      </p:grpSp>
      <p:pic>
        <p:nvPicPr>
          <p:cNvPr id="4" name="Grafik 3" descr="Ein Bild, das Menschliches Gesicht, Lächeln, Person, Porträt enthält.&#10;&#10;KI-generierte Inhalte können fehlerhaft sein.">
            <a:extLst>
              <a:ext uri="{FF2B5EF4-FFF2-40B4-BE49-F238E27FC236}">
                <a16:creationId xmlns:a16="http://schemas.microsoft.com/office/drawing/2014/main" id="{42EC6274-80A9-0D84-FF87-150EAF6FF9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48917" y="11077194"/>
            <a:ext cx="1556777" cy="1811926"/>
          </a:xfrm>
          <a:prstGeom prst="rect">
            <a:avLst/>
          </a:prstGeom>
        </p:spPr>
      </p:pic>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A0880-8284-A363-2460-00F42C280CC7}"/>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563E4CBB-D84E-EB78-0B9C-26D88BA74E91}"/>
              </a:ext>
            </a:extLst>
          </p:cNvPr>
          <p:cNvSpPr>
            <a:spLocks noGrp="1"/>
          </p:cNvSpPr>
          <p:nvPr>
            <p:ph type="title"/>
          </p:nvPr>
        </p:nvSpPr>
        <p:spPr/>
        <p:txBody>
          <a:bodyPr/>
          <a:lstStyle/>
          <a:p>
            <a:r>
              <a:rPr lang="en-GB" sz="7500" dirty="0">
                <a:latin typeface="Calibri Light" panose="020F0302020204030204" pitchFamily="34" charset="0"/>
                <a:cs typeface="Calibri Light" panose="020F0302020204030204" pitchFamily="34" charset="0"/>
              </a:rPr>
              <a:t>Set up LLM connections</a:t>
            </a:r>
            <a:endParaRPr lang="en-GB" sz="7500" noProof="0" dirty="0">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362639A2-F7CB-6D02-2D5B-743F8BD50DF0}"/>
              </a:ext>
            </a:extLst>
          </p:cNvPr>
          <p:cNvSpPr>
            <a:spLocks noGrp="1"/>
          </p:cNvSpPr>
          <p:nvPr>
            <p:ph idx="1"/>
          </p:nvPr>
        </p:nvSpPr>
        <p:spPr>
          <a:xfrm>
            <a:off x="1473200" y="3260035"/>
            <a:ext cx="13291015" cy="8547651"/>
          </a:xfrm>
        </p:spPr>
        <p:txBody>
          <a:bodyPr/>
          <a:lstStyle/>
          <a:p>
            <a:pPr marL="0" indent="0">
              <a:buNone/>
            </a:pPr>
            <a:r>
              <a:rPr lang="en-US" sz="5400" dirty="0">
                <a:solidFill>
                  <a:schemeClr val="accent4"/>
                </a:solidFill>
                <a:latin typeface="Calibri Light" panose="020F0302020204030204" pitchFamily="34" charset="0"/>
                <a:cs typeface="Calibri Light" panose="020F0302020204030204" pitchFamily="34" charset="0"/>
              </a:rPr>
              <a:t>Basic requirement for all AI features</a:t>
            </a:r>
          </a:p>
          <a:p>
            <a:pPr marL="0" indent="0">
              <a:buNone/>
            </a:pPr>
            <a:r>
              <a:rPr lang="en-US" sz="3400" dirty="0">
                <a:latin typeface="Calibri Light" panose="020F0302020204030204" pitchFamily="34" charset="0"/>
                <a:cs typeface="Calibri Light" panose="020F0302020204030204" pitchFamily="34" charset="0"/>
              </a:rPr>
              <a:t>All AI features in ConSol CM rely on a connected language model (LLM). This connection is configured centrally in the Web Admin Suite.</a:t>
            </a:r>
          </a:p>
          <a:p>
            <a:pPr marL="0" indent="0">
              <a:buNone/>
            </a:pPr>
            <a:r>
              <a:rPr lang="en-US" sz="3400" dirty="0">
                <a:latin typeface="Calibri Light" panose="020F0302020204030204" pitchFamily="34" charset="0"/>
                <a:cs typeface="Calibri Light" panose="020F0302020204030204" pitchFamily="34" charset="0"/>
              </a:rPr>
              <a:t>Here's how to set it up:</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Open the ‘LLM Connections’ page in the Web Admin Suite.</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Create a new connection or edit the default connection.</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Select the type of provider, e.g. OpenAI, Ollama or Azure.</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Enter the API URL and the access data for your LLM service.</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Decide whether to use the Privacy Purger.</a:t>
            </a:r>
          </a:p>
          <a:p>
            <a:pPr marL="514350" indent="-514350">
              <a:buFont typeface="+mj-lt"/>
              <a:buAutoNum type="arabicPeriod"/>
            </a:pPr>
            <a:r>
              <a:rPr lang="en-US" sz="3400" dirty="0">
                <a:latin typeface="Calibri Light" panose="020F0302020204030204" pitchFamily="34" charset="0"/>
                <a:cs typeface="Calibri Light" panose="020F0302020204030204" pitchFamily="34" charset="0"/>
              </a:rPr>
              <a:t>Test and save the connection.</a:t>
            </a: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AC2B274D-5988-E313-D06A-75F1DD8BD4DB}"/>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6A47E10C-44F6-68D6-DFDA-39992184DA39}"/>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3</a:t>
            </a:fld>
            <a:endParaRPr lang="en-GB" sz="4800" noProof="0" dirty="0">
              <a:solidFill>
                <a:schemeClr val="bg1"/>
              </a:solidFill>
              <a:latin typeface="Calibri Light" panose="020F0302020204030204" pitchFamily="34" charset="0"/>
              <a:cs typeface="Calibri Light" panose="020F0302020204030204" pitchFamily="34" charset="0"/>
            </a:endParaRPr>
          </a:p>
        </p:txBody>
      </p:sp>
      <p:pic>
        <p:nvPicPr>
          <p:cNvPr id="3" name="Grafik 2" descr="Ein Bild, das Text, Screenshot, Zahl, Software enthält.&#10;&#10;KI-generierte Inhalte können fehlerhaft sein.">
            <a:extLst>
              <a:ext uri="{FF2B5EF4-FFF2-40B4-BE49-F238E27FC236}">
                <a16:creationId xmlns:a16="http://schemas.microsoft.com/office/drawing/2014/main" id="{9EE4363C-22BD-CB20-864C-E75016755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515" y="3260035"/>
            <a:ext cx="7240010" cy="7840169"/>
          </a:xfrm>
          <a:prstGeom prst="rect">
            <a:avLst/>
          </a:prstGeom>
        </p:spPr>
      </p:pic>
    </p:spTree>
    <p:extLst>
      <p:ext uri="{BB962C8B-B14F-4D97-AF65-F5344CB8AC3E}">
        <p14:creationId xmlns:p14="http://schemas.microsoft.com/office/powerpoint/2010/main" val="105204864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z="7500" dirty="0"/>
              <a:t>Manage prompts in the Web Admin Suite</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41093" y="3120838"/>
            <a:ext cx="21904987" cy="1177358"/>
          </a:xfrm>
        </p:spPr>
        <p:txBody>
          <a:bodyPr/>
          <a:lstStyle/>
          <a:p>
            <a:pPr marL="0" indent="0">
              <a:buNone/>
              <a:defRPr/>
            </a:pPr>
            <a:r>
              <a:rPr lang="en-US"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Context control for your AI features</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p:cNvSpPr/>
          <p:nvPr/>
        </p:nvSpPr>
        <p:spPr>
          <a:xfrm>
            <a:off x="2230893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136F3428-966E-422F-893F-ACEB6449CCA7}"/>
              </a:ext>
            </a:extLst>
          </p:cNvPr>
          <p:cNvSpPr txBox="1">
            <a:spLocks/>
          </p:cNvSpPr>
          <p:nvPr/>
        </p:nvSpPr>
        <p:spPr bwMode="auto">
          <a:xfrm>
            <a:off x="1116218" y="4212493"/>
            <a:ext cx="14470786" cy="50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Prompts are key text inputs that guide the behavior of an LLM and define what it should do. In ConSol CM, prompts can be managed and customized directly within the Web Admin Suite.</a:t>
            </a: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Here’s how it works: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Prompts for standard features are automatically created as system prompts (e.g. </a:t>
            </a:r>
            <a:r>
              <a:rPr lang="en-US" sz="3400" i="1" dirty="0">
                <a:latin typeface="Calibri Light" panose="020F0302020204030204" pitchFamily="34" charset="0"/>
                <a:ea typeface="Calibri Light" panose="020F0302020204030204" pitchFamily="34" charset="0"/>
                <a:cs typeface="Calibri Light" panose="020F0302020204030204" pitchFamily="34" charset="0"/>
              </a:rPr>
              <a:t>translation prompt</a:t>
            </a:r>
            <a:r>
              <a:rPr lang="en-US" sz="3400" dirty="0">
                <a:latin typeface="Calibri Light" panose="020F0302020204030204" pitchFamily="34" charset="0"/>
                <a:ea typeface="Calibri Light" panose="020F0302020204030204" pitchFamily="34" charset="0"/>
                <a:cs typeface="Calibri Light" panose="020F0302020204030204" pitchFamily="34" charset="0"/>
              </a:rPr>
              <a:t>, </a:t>
            </a:r>
            <a:r>
              <a:rPr lang="en-US" sz="3400" i="1" dirty="0">
                <a:latin typeface="Calibri Light" panose="020F0302020204030204" pitchFamily="34" charset="0"/>
                <a:ea typeface="Calibri Light" panose="020F0302020204030204" pitchFamily="34" charset="0"/>
                <a:cs typeface="Calibri Light" panose="020F0302020204030204" pitchFamily="34" charset="0"/>
              </a:rPr>
              <a:t>summary prompt</a:t>
            </a:r>
            <a:r>
              <a:rPr lang="en-US" sz="3400" dirty="0">
                <a:latin typeface="Calibri Light" panose="020F0302020204030204" pitchFamily="34" charset="0"/>
                <a:ea typeface="Calibri Light" panose="020F0302020204030204" pitchFamily="34" charset="0"/>
                <a:cs typeface="Calibri Light" panose="020F0302020204030204" pitchFamily="34" charset="0"/>
              </a:rPr>
              <a:t>).</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On the “Prompts” page in the Web Admin Suite, you can:</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Edit system prompts and tailor their content to your needs</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Create your own custom prompts</a:t>
            </a:r>
            <a:endParaRPr lang="en-US" dirty="0"/>
          </a:p>
        </p:txBody>
      </p:sp>
      <p:sp>
        <p:nvSpPr>
          <p:cNvPr id="2" name="Inhaltsplatzhalter 2">
            <a:extLst>
              <a:ext uri="{FF2B5EF4-FFF2-40B4-BE49-F238E27FC236}">
                <a16:creationId xmlns:a16="http://schemas.microsoft.com/office/drawing/2014/main" id="{E1A15288-9FF9-1C37-E2C5-15EEE81EE3BA}"/>
              </a:ext>
            </a:extLst>
          </p:cNvPr>
          <p:cNvSpPr txBox="1">
            <a:spLocks/>
          </p:cNvSpPr>
          <p:nvPr/>
        </p:nvSpPr>
        <p:spPr bwMode="auto">
          <a:xfrm>
            <a:off x="1116218" y="10254455"/>
            <a:ext cx="22029862" cy="314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i="1" dirty="0">
                <a:latin typeface="Calibri Light" panose="020F0302020204030204" pitchFamily="34" charset="0"/>
                <a:ea typeface="Calibri Light" panose="020F0302020204030204" pitchFamily="34" charset="0"/>
                <a:cs typeface="Calibri Light" panose="020F0302020204030204" pitchFamily="34" charset="0"/>
              </a:rPr>
              <a:t>Use the prompt wizard if you're unsure how to phrase a prompt. The wizard guides you through the process step by step, making it easy to create effective prompts – even without expert knowledge.</a:t>
            </a:r>
            <a:endParaRPr lang="en-GB" sz="3400" i="1" noProof="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Grafik 4" descr="Ein Bild, das Text, Screenshot, Schrift, Zahl enthält.&#10;&#10;KI-generierte Inhalte können fehlerhaft sein.">
            <a:extLst>
              <a:ext uri="{FF2B5EF4-FFF2-40B4-BE49-F238E27FC236}">
                <a16:creationId xmlns:a16="http://schemas.microsoft.com/office/drawing/2014/main" id="{304A7A0F-558C-BCDB-C640-5C2C5CAB9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1860" y="3708865"/>
            <a:ext cx="6954220" cy="6030167"/>
          </a:xfrm>
          <a:prstGeom prst="rect">
            <a:avLst/>
          </a:prstGeom>
        </p:spPr>
      </p:pic>
    </p:spTree>
    <p:extLst>
      <p:ext uri="{BB962C8B-B14F-4D97-AF65-F5344CB8AC3E}">
        <p14:creationId xmlns:p14="http://schemas.microsoft.com/office/powerpoint/2010/main" val="389520432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4C11-571A-7FE9-576A-C1DAC9D4036C}"/>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2976F1BB-3FCC-E15E-0838-A2B3D9102FD5}"/>
              </a:ext>
            </a:extLst>
          </p:cNvPr>
          <p:cNvSpPr>
            <a:spLocks noGrp="1"/>
          </p:cNvSpPr>
          <p:nvPr>
            <p:ph type="title"/>
          </p:nvPr>
        </p:nvSpPr>
        <p:spPr/>
        <p:txBody>
          <a:bodyPr/>
          <a:lstStyle/>
          <a:p>
            <a:r>
              <a:rPr lang="en-GB" sz="8000" dirty="0"/>
              <a:t>Enable standard AI functions in ConSol CM</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A4E93C0E-32CC-291D-FDDC-88A41A2B7F0D}"/>
              </a:ext>
            </a:extLst>
          </p:cNvPr>
          <p:cNvSpPr>
            <a:spLocks noGrp="1"/>
          </p:cNvSpPr>
          <p:nvPr>
            <p:ph idx="1"/>
          </p:nvPr>
        </p:nvSpPr>
        <p:spPr>
          <a:xfrm>
            <a:off x="1241093" y="3120838"/>
            <a:ext cx="21904987" cy="1177358"/>
          </a:xfrm>
        </p:spPr>
        <p:txBody>
          <a:bodyPr/>
          <a:lstStyle/>
          <a:p>
            <a:pPr marL="0" indent="0">
              <a:buNone/>
              <a:defRPr/>
            </a:pPr>
            <a:r>
              <a:rPr lang="en-US"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Smart support – no add-ons required</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58814E62-FC7B-4A25-160B-C681FF649962}"/>
              </a:ext>
            </a:extLst>
          </p:cNvPr>
          <p:cNvSpPr/>
          <p:nvPr/>
        </p:nvSpPr>
        <p:spPr>
          <a:xfrm>
            <a:off x="2230893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B78AAE60-A91E-0C24-A742-FFF9BBAB6567}"/>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387F6D04-73FE-9742-4E0E-C17C5004A3FD}"/>
              </a:ext>
            </a:extLst>
          </p:cNvPr>
          <p:cNvSpPr txBox="1">
            <a:spLocks/>
          </p:cNvSpPr>
          <p:nvPr/>
        </p:nvSpPr>
        <p:spPr bwMode="auto">
          <a:xfrm>
            <a:off x="1241093" y="4021868"/>
            <a:ext cx="19763213" cy="85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ConSol CM offers AI functions as standard that are easy to activate and configure—directly in the Web Admin Suite.</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Automatic translation of field names and portal texts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Summary of process communication</a:t>
            </a:r>
          </a:p>
          <a:p>
            <a:endParaRPr lang="en-US" sz="3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How to activate these features:</a:t>
            </a:r>
          </a:p>
          <a:p>
            <a:pPr>
              <a:buFont typeface="+mj-lt"/>
              <a:buAutoNum type="arabicPeriod"/>
            </a:pPr>
            <a:r>
              <a:rPr lang="en-US" sz="3400" dirty="0">
                <a:latin typeface="Calibri Light" panose="020F0302020204030204" pitchFamily="34" charset="0"/>
                <a:ea typeface="Calibri Light" panose="020F0302020204030204" pitchFamily="34" charset="0"/>
                <a:cs typeface="Calibri Light" panose="020F0302020204030204" pitchFamily="34" charset="0"/>
              </a:rPr>
              <a:t>Set up the LLM connection → via the “LLM connections” page</a:t>
            </a:r>
          </a:p>
          <a:p>
            <a:pPr>
              <a:buFont typeface="+mj-lt"/>
              <a:buAutoNum type="arabicPeriod"/>
            </a:pPr>
            <a:r>
              <a:rPr lang="en-US" sz="3400" dirty="0">
                <a:latin typeface="Calibri Light" panose="020F0302020204030204" pitchFamily="34" charset="0"/>
                <a:ea typeface="Calibri Light" panose="020F0302020204030204" pitchFamily="34" charset="0"/>
                <a:cs typeface="Calibri Light" panose="020F0302020204030204" pitchFamily="34" charset="0"/>
              </a:rPr>
              <a:t>Configure the system properties → via the “System properties” page where you enter the LLM connection name, prompt, and provider type in the properties starting with “</a:t>
            </a:r>
            <a:r>
              <a:rPr lang="en-US" sz="3400" dirty="0" err="1">
                <a:latin typeface="Calibri Light" panose="020F0302020204030204" pitchFamily="34" charset="0"/>
                <a:ea typeface="Calibri Light" panose="020F0302020204030204" pitchFamily="34" charset="0"/>
                <a:cs typeface="Calibri Light" panose="020F0302020204030204" pitchFamily="34" charset="0"/>
              </a:rPr>
              <a:t>translationService</a:t>
            </a:r>
            <a:r>
              <a:rPr lang="en-US" sz="3400" dirty="0">
                <a:latin typeface="Calibri Light" panose="020F0302020204030204" pitchFamily="34" charset="0"/>
                <a:ea typeface="Calibri Light" panose="020F0302020204030204" pitchFamily="34" charset="0"/>
                <a:cs typeface="Calibri Light" panose="020F0302020204030204" pitchFamily="34" charset="0"/>
              </a:rPr>
              <a:t>” and “</a:t>
            </a:r>
            <a:r>
              <a:rPr lang="en-US" sz="3400" dirty="0" err="1">
                <a:latin typeface="Calibri Light" panose="020F0302020204030204" pitchFamily="34" charset="0"/>
                <a:ea typeface="Calibri Light" panose="020F0302020204030204" pitchFamily="34" charset="0"/>
                <a:cs typeface="Calibri Light" panose="020F0302020204030204" pitchFamily="34" charset="0"/>
              </a:rPr>
              <a:t>summaryService</a:t>
            </a:r>
            <a:r>
              <a:rPr lang="en-US" sz="3400" dirty="0">
                <a:latin typeface="Calibri Light" panose="020F0302020204030204" pitchFamily="34" charset="0"/>
                <a:ea typeface="Calibri Light" panose="020F0302020204030204" pitchFamily="34" charset="0"/>
                <a:cs typeface="Calibri Light" panose="020F0302020204030204" pitchFamily="34" charset="0"/>
              </a:rPr>
              <a:t>”</a:t>
            </a:r>
          </a:p>
          <a:p>
            <a:pPr>
              <a:buFont typeface="+mj-lt"/>
              <a:buAutoNum type="arabicPeriod"/>
            </a:pPr>
            <a:r>
              <a:rPr lang="en-US" sz="3400" dirty="0">
                <a:latin typeface="Calibri Light" panose="020F0302020204030204" pitchFamily="34" charset="0"/>
                <a:ea typeface="Calibri Light" panose="020F0302020204030204" pitchFamily="34" charset="0"/>
                <a:cs typeface="Calibri Light" panose="020F0302020204030204" pitchFamily="34" charset="0"/>
              </a:rPr>
              <a:t>Customize the prompts (optional) → via the </a:t>
            </a:r>
            <a:r>
              <a:rPr lang="en-US" sz="3400" i="1" dirty="0">
                <a:latin typeface="Calibri Light" panose="020F0302020204030204" pitchFamily="34" charset="0"/>
                <a:ea typeface="Calibri Light" panose="020F0302020204030204" pitchFamily="34" charset="0"/>
                <a:cs typeface="Calibri Light" panose="020F0302020204030204" pitchFamily="34" charset="0"/>
              </a:rPr>
              <a:t>“Prompts”</a:t>
            </a:r>
            <a:r>
              <a:rPr lang="en-US" sz="3400" dirty="0">
                <a:latin typeface="Calibri Light" panose="020F0302020204030204" pitchFamily="34" charset="0"/>
                <a:ea typeface="Calibri Light" panose="020F0302020204030204" pitchFamily="34" charset="0"/>
                <a:cs typeface="Calibri Light" panose="020F0302020204030204" pitchFamily="34" charset="0"/>
              </a:rPr>
              <a:t> page</a:t>
            </a:r>
          </a:p>
          <a:p>
            <a:pPr marL="0" indent="0">
              <a:buNone/>
            </a:pPr>
            <a:endParaRPr lang="en-US" sz="3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US" sz="3400" i="1" dirty="0">
                <a:latin typeface="Calibri Light" panose="020F0302020204030204" pitchFamily="34" charset="0"/>
                <a:ea typeface="Calibri Light" panose="020F0302020204030204" pitchFamily="34" charset="0"/>
                <a:cs typeface="Calibri Light" panose="020F0302020204030204" pitchFamily="34" charset="0"/>
              </a:rPr>
              <a:t>To use these features, you need your own API access to an LLM or to DeepL.</a:t>
            </a:r>
          </a:p>
          <a:p>
            <a:pPr marL="0" indent="0">
              <a:buNone/>
            </a:pPr>
            <a:endParaRPr lang="en-GB" sz="3400" i="1" noProof="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sz="3200" noProof="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Grafik 1" descr="Ein Bild, das gelb, Cartoon, Clipart, Darstellung enthält.&#10;&#10;KI-generierte Inhalte können fehlerhaft sein.">
            <a:extLst>
              <a:ext uri="{FF2B5EF4-FFF2-40B4-BE49-F238E27FC236}">
                <a16:creationId xmlns:a16="http://schemas.microsoft.com/office/drawing/2014/main" id="{4FC7D107-D659-EEF1-C2EF-787A394A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1075" y="5871113"/>
            <a:ext cx="3086100" cy="4781550"/>
          </a:xfrm>
          <a:prstGeom prst="rect">
            <a:avLst/>
          </a:prstGeom>
        </p:spPr>
      </p:pic>
    </p:spTree>
    <p:extLst>
      <p:ext uri="{BB962C8B-B14F-4D97-AF65-F5344CB8AC3E}">
        <p14:creationId xmlns:p14="http://schemas.microsoft.com/office/powerpoint/2010/main" val="34573828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61AB-212B-2A2A-86D0-9F3C9CB5586C}"/>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B6372677-8356-6660-FD99-F6661A5CC84D}"/>
              </a:ext>
            </a:extLst>
          </p:cNvPr>
          <p:cNvSpPr>
            <a:spLocks noGrp="1"/>
          </p:cNvSpPr>
          <p:nvPr>
            <p:ph type="title"/>
          </p:nvPr>
        </p:nvSpPr>
        <p:spPr/>
        <p:txBody>
          <a:bodyPr/>
          <a:lstStyle/>
          <a:p>
            <a:r>
              <a:rPr lang="en-US" sz="7500" dirty="0"/>
              <a:t>Use automatic translation in WAS</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2A102572-03EA-5BFF-07CE-3E465AF902BD}"/>
              </a:ext>
            </a:extLst>
          </p:cNvPr>
          <p:cNvSpPr>
            <a:spLocks noGrp="1"/>
          </p:cNvSpPr>
          <p:nvPr>
            <p:ph idx="1"/>
          </p:nvPr>
        </p:nvSpPr>
        <p:spPr>
          <a:xfrm>
            <a:off x="1165955" y="3251881"/>
            <a:ext cx="21904987" cy="1177358"/>
          </a:xfrm>
        </p:spPr>
        <p:txBody>
          <a:bodyPr/>
          <a:lstStyle/>
          <a:p>
            <a:pPr marL="0" indent="0">
              <a:buNone/>
              <a:defRPr/>
            </a:pPr>
            <a:r>
              <a:rPr lang="en-US"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Simplify localization – directly in the admin interface</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6E433F72-2D6C-C500-684F-6C41D5820BBA}"/>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FFF1EEF2-08E3-877D-E19B-586FC50BF738}"/>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047D290A-E802-CFD1-E167-A050C29CB5B6}"/>
              </a:ext>
            </a:extLst>
          </p:cNvPr>
          <p:cNvSpPr txBox="1">
            <a:spLocks/>
          </p:cNvSpPr>
          <p:nvPr/>
        </p:nvSpPr>
        <p:spPr bwMode="auto">
          <a:xfrm>
            <a:off x="1103518" y="4245636"/>
            <a:ext cx="15158472" cy="5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The automatic translation feature in the Web Admin Suite allows you to translate content into multiple languages quickly and consistently – with no manual effort required.</a:t>
            </a: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Where you can use it:</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Internal name: Automatically generates user-friendly field names (only when using an LLM)</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Localized name: Translates field names into all configured languages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“Files” tab in portal configuration: Translates complete JSON files (e.g. </a:t>
            </a:r>
            <a:r>
              <a:rPr lang="en-US" sz="3400" i="1" dirty="0">
                <a:latin typeface="Calibri Light" panose="020F0302020204030204" pitchFamily="34" charset="0"/>
                <a:ea typeface="Calibri Light" panose="020F0302020204030204" pitchFamily="34" charset="0"/>
                <a:cs typeface="Calibri Light" panose="020F0302020204030204" pitchFamily="34" charset="0"/>
              </a:rPr>
              <a:t>localization.json</a:t>
            </a:r>
            <a:r>
              <a:rPr lang="en-US" sz="3400" dirty="0">
                <a:latin typeface="Calibri Light" panose="020F0302020204030204" pitchFamily="34" charset="0"/>
                <a:ea typeface="Calibri Light" panose="020F0302020204030204" pitchFamily="34" charset="0"/>
                <a:cs typeface="Calibri Light" panose="020F0302020204030204" pitchFamily="34" charset="0"/>
              </a:rPr>
              <a:t>, </a:t>
            </a:r>
            <a:r>
              <a:rPr lang="en-US" sz="3400" i="1" dirty="0">
                <a:latin typeface="Calibri Light" panose="020F0302020204030204" pitchFamily="34" charset="0"/>
                <a:ea typeface="Calibri Light" panose="020F0302020204030204" pitchFamily="34" charset="0"/>
                <a:cs typeface="Calibri Light" panose="020F0302020204030204" pitchFamily="34" charset="0"/>
              </a:rPr>
              <a:t>components_localization.json</a:t>
            </a:r>
            <a:r>
              <a:rPr lang="en-US" sz="3400" dirty="0">
                <a:latin typeface="Calibri Light" panose="020F0302020204030204" pitchFamily="34" charset="0"/>
                <a:ea typeface="Calibri Light" panose="020F0302020204030204" pitchFamily="34" charset="0"/>
                <a:cs typeface="Calibri Light" panose="020F0302020204030204" pitchFamily="34" charset="0"/>
              </a:rPr>
              <a:t>) into the desired target languages</a:t>
            </a:r>
          </a:p>
          <a:p>
            <a:pPr marL="0" indent="0">
              <a:buNone/>
            </a:pPr>
            <a:endParaRPr lang="en-GB" sz="3400" noProof="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Inhaltsplatzhalter 2">
            <a:extLst>
              <a:ext uri="{FF2B5EF4-FFF2-40B4-BE49-F238E27FC236}">
                <a16:creationId xmlns:a16="http://schemas.microsoft.com/office/drawing/2014/main" id="{014157F0-485B-F336-BD42-F9DC06C32FBA}"/>
              </a:ext>
            </a:extLst>
          </p:cNvPr>
          <p:cNvSpPr txBox="1">
            <a:spLocks/>
          </p:cNvSpPr>
          <p:nvPr/>
        </p:nvSpPr>
        <p:spPr bwMode="auto">
          <a:xfrm>
            <a:off x="1103518" y="10678715"/>
            <a:ext cx="22029862" cy="20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i="1" dirty="0">
                <a:latin typeface="Calibri Light" panose="020F0302020204030204" pitchFamily="34" charset="0"/>
                <a:ea typeface="Calibri Light" panose="020F0302020204030204" pitchFamily="34" charset="0"/>
                <a:cs typeface="Calibri Light" panose="020F0302020204030204" pitchFamily="34" charset="0"/>
              </a:rPr>
              <a:t>Tips for best results:</a:t>
            </a:r>
          </a:p>
          <a:p>
            <a:pPr marL="0" indent="0">
              <a:buNone/>
            </a:pPr>
            <a:r>
              <a:rPr lang="en-US" sz="3400" i="1" dirty="0">
                <a:latin typeface="Calibri Light" panose="020F0302020204030204" pitchFamily="34" charset="0"/>
                <a:ea typeface="Calibri Light" panose="020F0302020204030204" pitchFamily="34" charset="0"/>
                <a:cs typeface="Calibri Light" panose="020F0302020204030204" pitchFamily="34" charset="0"/>
              </a:rPr>
              <a:t>Using English as the source language usually delivers the highest quality translations. DeepL is generally faster, while LLMs offer greater flexibility. You can also trigger automatic translation within workflows via the API method</a:t>
            </a:r>
            <a:br>
              <a:rPr lang="en-US" sz="3400" i="1" dirty="0">
                <a:latin typeface="Calibri Light" panose="020F0302020204030204" pitchFamily="34" charset="0"/>
                <a:ea typeface="Calibri Light" panose="020F0302020204030204" pitchFamily="34" charset="0"/>
                <a:cs typeface="Calibri Light" panose="020F0302020204030204" pitchFamily="34" charset="0"/>
              </a:rPr>
            </a:br>
            <a:r>
              <a:rPr lang="en-US" sz="3200" dirty="0">
                <a:latin typeface="Courier New" panose="02070309020205020404" pitchFamily="49" charset="0"/>
                <a:ea typeface="Calibri Light" panose="020F0302020204030204" pitchFamily="34" charset="0"/>
                <a:cs typeface="Courier New" panose="02070309020205020404" pitchFamily="49" charset="0"/>
              </a:rPr>
              <a:t>translationService.translate</a:t>
            </a:r>
          </a:p>
        </p:txBody>
      </p:sp>
      <p:pic>
        <p:nvPicPr>
          <p:cNvPr id="9" name="Grafik 8" descr="Ein Bild, das Text, Screenshot, Schrift, Zahl enthält.&#10;&#10;KI-generierte Inhalte können fehlerhaft sein.">
            <a:extLst>
              <a:ext uri="{FF2B5EF4-FFF2-40B4-BE49-F238E27FC236}">
                <a16:creationId xmlns:a16="http://schemas.microsoft.com/office/drawing/2014/main" id="{FA755879-4982-B712-F865-2F85E63C0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282" y="3306819"/>
            <a:ext cx="5325218" cy="6134956"/>
          </a:xfrm>
          <a:prstGeom prst="rect">
            <a:avLst/>
          </a:prstGeom>
        </p:spPr>
      </p:pic>
    </p:spTree>
    <p:extLst>
      <p:ext uri="{BB962C8B-B14F-4D97-AF65-F5344CB8AC3E}">
        <p14:creationId xmlns:p14="http://schemas.microsoft.com/office/powerpoint/2010/main" val="375313869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C3D1-743C-C097-6596-ED126D022C4B}"/>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C07FC4CE-0BBD-120A-7BD9-9DC92A739B96}"/>
              </a:ext>
            </a:extLst>
          </p:cNvPr>
          <p:cNvSpPr>
            <a:spLocks noGrp="1"/>
          </p:cNvSpPr>
          <p:nvPr>
            <p:ph type="title"/>
          </p:nvPr>
        </p:nvSpPr>
        <p:spPr/>
        <p:txBody>
          <a:bodyPr/>
          <a:lstStyle/>
          <a:p>
            <a:r>
              <a:rPr lang="en-US" sz="7500" dirty="0"/>
              <a:t>Use AI to summarize cases in the workflow</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EAEBC73D-861C-69F4-DDFF-93DA854F84EB}"/>
              </a:ext>
            </a:extLst>
          </p:cNvPr>
          <p:cNvSpPr>
            <a:spLocks noGrp="1"/>
          </p:cNvSpPr>
          <p:nvPr>
            <p:ph idx="1"/>
          </p:nvPr>
        </p:nvSpPr>
        <p:spPr>
          <a:xfrm>
            <a:off x="1228392" y="3060760"/>
            <a:ext cx="21904987" cy="1177358"/>
          </a:xfrm>
        </p:spPr>
        <p:txBody>
          <a:bodyPr/>
          <a:lstStyle/>
          <a:p>
            <a:pPr marL="0" indent="0">
              <a:buNone/>
              <a:defRPr/>
            </a:pPr>
            <a:r>
              <a:rPr lang="en-US"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Quick overview thanks to automatic summary</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87FA94D4-7F03-8831-D313-4EDC4C8B5239}"/>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BF6E3109-4D3E-3CB5-3811-C35532CBD917}"/>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C2E59E1D-E635-E465-2462-C8E080AB0A26}"/>
              </a:ext>
            </a:extLst>
          </p:cNvPr>
          <p:cNvSpPr txBox="1">
            <a:spLocks/>
          </p:cNvSpPr>
          <p:nvPr/>
        </p:nvSpPr>
        <p:spPr bwMode="auto">
          <a:xfrm>
            <a:off x="1228393" y="4191796"/>
            <a:ext cx="14745904" cy="86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With this feature, ConSol CM automatically generates a compact summary of all case communication using an LLM – simply within a workflow activity.</a:t>
            </a:r>
            <a:endParaRPr lang="en-GB" sz="3400" noProof="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Your benefits: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Fast understanding of long or complex cases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Ideal for onboarding, training, and team handovers</a:t>
            </a: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How to activate this feature:</a:t>
            </a:r>
          </a:p>
          <a:p>
            <a:pPr>
              <a:buFont typeface="+mj-lt"/>
              <a:buAutoNum type="arabicPeriod"/>
            </a:pPr>
            <a:r>
              <a:rPr lang="en-US" sz="3400" dirty="0">
                <a:latin typeface="Calibri Light" panose="020F0302020204030204" pitchFamily="34" charset="0"/>
                <a:ea typeface="Calibri Light" panose="020F0302020204030204" pitchFamily="34" charset="0"/>
                <a:cs typeface="Calibri Light" panose="020F0302020204030204" pitchFamily="34" charset="0"/>
              </a:rPr>
              <a:t>Decide when the activity should be available in the workflow – always, or at a specific step</a:t>
            </a:r>
          </a:p>
          <a:p>
            <a:pPr>
              <a:buFont typeface="+mj-lt"/>
              <a:buAutoNum type="arabicPeriod"/>
            </a:pPr>
            <a:r>
              <a:rPr lang="en-US" sz="3400" dirty="0">
                <a:latin typeface="Calibri Light" panose="020F0302020204030204" pitchFamily="34" charset="0"/>
                <a:ea typeface="Calibri Light" panose="020F0302020204030204" pitchFamily="34" charset="0"/>
                <a:cs typeface="Calibri Light" panose="020F0302020204030204" pitchFamily="34" charset="0"/>
              </a:rPr>
              <a:t>Use the function </a:t>
            </a:r>
            <a:r>
              <a:rPr lang="en-US" sz="3200" dirty="0">
                <a:latin typeface="Courier New" panose="02070309020205020404" pitchFamily="49" charset="0"/>
                <a:ea typeface="Calibri Light" panose="020F0302020204030204" pitchFamily="34" charset="0"/>
                <a:cs typeface="Courier New" panose="02070309020205020404" pitchFamily="49" charset="0"/>
              </a:rPr>
              <a:t>ticketService.summarizeTicket </a:t>
            </a:r>
            <a:r>
              <a:rPr lang="en-US" sz="3400" dirty="0">
                <a:latin typeface="Calibri Light" panose="020F0302020204030204" pitchFamily="34" charset="0"/>
                <a:ea typeface="Calibri Light" panose="020F0302020204030204" pitchFamily="34" charset="0"/>
                <a:cs typeface="Calibri Light" panose="020F0302020204030204" pitchFamily="34" charset="0"/>
              </a:rPr>
              <a:t>in your workflow script. You can choose to summarize all communication or only entries with a specific text class. The summary can also be written directly into the case for easy reference</a:t>
            </a:r>
          </a:p>
          <a:p>
            <a:pPr>
              <a:buFont typeface="+mj-lt"/>
              <a:buAutoNum type="arabicPeriod"/>
            </a:pPr>
            <a:endParaRPr lang="en-GB" sz="3400" noProof="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Grafik 2" descr="Ein Bild, das Text, Screenshot, Schrift enthält.&#10;&#10;KI-generierte Inhalte können fehlerhaft sein.">
            <a:extLst>
              <a:ext uri="{FF2B5EF4-FFF2-40B4-BE49-F238E27FC236}">
                <a16:creationId xmlns:a16="http://schemas.microsoft.com/office/drawing/2014/main" id="{CBE82039-1AF1-6138-B529-02647AC72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4297" y="4191796"/>
            <a:ext cx="7513284" cy="3872485"/>
          </a:xfrm>
          <a:prstGeom prst="rect">
            <a:avLst/>
          </a:prstGeom>
        </p:spPr>
      </p:pic>
    </p:spTree>
    <p:extLst>
      <p:ext uri="{BB962C8B-B14F-4D97-AF65-F5344CB8AC3E}">
        <p14:creationId xmlns:p14="http://schemas.microsoft.com/office/powerpoint/2010/main" val="192664298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D49C-897E-3961-81B5-D8BE5F48FDAE}"/>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BCBB8F1E-7D80-8F47-52D2-BC0B5BFC27E3}"/>
              </a:ext>
            </a:extLst>
          </p:cNvPr>
          <p:cNvSpPr>
            <a:spLocks noGrp="1"/>
          </p:cNvSpPr>
          <p:nvPr>
            <p:ph type="title"/>
          </p:nvPr>
        </p:nvSpPr>
        <p:spPr/>
        <p:txBody>
          <a:bodyPr/>
          <a:lstStyle/>
          <a:p>
            <a:r>
              <a:rPr lang="en-US" sz="7500" dirty="0"/>
              <a:t>From standard functions to CM/AI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AA8422D1-7CED-1C75-C14C-2A6223615391}"/>
              </a:ext>
            </a:extLst>
          </p:cNvPr>
          <p:cNvSpPr>
            <a:spLocks noGrp="1"/>
          </p:cNvSpPr>
          <p:nvPr>
            <p:ph idx="1"/>
          </p:nvPr>
        </p:nvSpPr>
        <p:spPr>
          <a:xfrm>
            <a:off x="1228393" y="3306819"/>
            <a:ext cx="21904987" cy="1177358"/>
          </a:xfrm>
        </p:spPr>
        <p:txBody>
          <a:bodyPr/>
          <a:lstStyle/>
          <a:p>
            <a:pPr marL="0" indent="0">
              <a:buNone/>
              <a:defRPr/>
            </a:pPr>
            <a:r>
              <a:rPr lang="en-US"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More convenience, more automation – directly in the Web Client</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5C047AC0-F3AC-902F-2F7D-89D9F446213E}"/>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5FB3EFE4-5669-8D77-1755-870AFAF95F25}"/>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8B0F95AB-B45C-1372-5337-75D36A06794E}"/>
              </a:ext>
            </a:extLst>
          </p:cNvPr>
          <p:cNvSpPr txBox="1">
            <a:spLocks/>
          </p:cNvSpPr>
          <p:nvPr/>
        </p:nvSpPr>
        <p:spPr bwMode="auto">
          <a:xfrm>
            <a:off x="1253795" y="4484177"/>
            <a:ext cx="16039123" cy="75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ConSol CM already includes smart features like automatic translation and case summaries out of the box. For even greater efficiency in your daily business, the CM/AI Assist add-on offers extended functionality.</a:t>
            </a:r>
          </a:p>
          <a:p>
            <a:pPr marL="0" indent="0">
              <a:buNone/>
            </a:pPr>
            <a:endParaRPr lang="en-US" sz="3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What CM/AI Assist adds: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Data protection-compliant processing with the Privacy Purger</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Ready-to-use solutions for real-world use cases, such as:</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Suggested replies to incoming inquiries</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Detection of multiple requests within a single message</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Automatic case categorization</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Summary of lengthy emails</a:t>
            </a:r>
          </a:p>
          <a:p>
            <a:pPr lvl="1"/>
            <a:r>
              <a:rPr lang="en-US" sz="3400" dirty="0">
                <a:latin typeface="Calibri Light" panose="020F0302020204030204" pitchFamily="34" charset="0"/>
                <a:ea typeface="Calibri Light" panose="020F0302020204030204" pitchFamily="34" charset="0"/>
                <a:cs typeface="Calibri Light" panose="020F0302020204030204" pitchFamily="34" charset="0"/>
              </a:rPr>
              <a:t>Recognition of routine inquiries with automated responses</a:t>
            </a:r>
          </a:p>
          <a:p>
            <a:pPr marL="0" indent="0">
              <a:buNone/>
            </a:pPr>
            <a:br>
              <a:rPr lang="en-GB" sz="3400" noProof="0" dirty="0">
                <a:latin typeface="Calibri Light" panose="020F0302020204030204" pitchFamily="34" charset="0"/>
                <a:ea typeface="Calibri Light" panose="020F0302020204030204" pitchFamily="34" charset="0"/>
                <a:cs typeface="Calibri Light" panose="020F0302020204030204" pitchFamily="34" charset="0"/>
              </a:rPr>
            </a:br>
            <a:endParaRPr lang="en-GB" sz="3400" noProof="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Inhaltsplatzhalter 2">
            <a:extLst>
              <a:ext uri="{FF2B5EF4-FFF2-40B4-BE49-F238E27FC236}">
                <a16:creationId xmlns:a16="http://schemas.microsoft.com/office/drawing/2014/main" id="{F5999390-CB94-AC35-F9CC-B307314997DC}"/>
              </a:ext>
            </a:extLst>
          </p:cNvPr>
          <p:cNvSpPr txBox="1">
            <a:spLocks/>
          </p:cNvSpPr>
          <p:nvPr/>
        </p:nvSpPr>
        <p:spPr bwMode="auto">
          <a:xfrm>
            <a:off x="1103518" y="11865380"/>
            <a:ext cx="22029862" cy="17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i="1" dirty="0">
                <a:latin typeface="Calibri Light" panose="020F0302020204030204" pitchFamily="34" charset="0"/>
                <a:ea typeface="Calibri Light" panose="020F0302020204030204" pitchFamily="34" charset="0"/>
                <a:cs typeface="Calibri Light" panose="020F0302020204030204" pitchFamily="34" charset="0"/>
              </a:rPr>
              <a:t>The standard implementation can, of course, be customized to meet your specific requirements.</a:t>
            </a:r>
          </a:p>
          <a:p>
            <a:pPr marL="0" indent="0">
              <a:buNone/>
            </a:pPr>
            <a:endParaRPr lang="en-GB" sz="3400" i="1" noProof="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9" name="Grafik 8" descr="Ein Bild, das Text, Screenshot, Schrift, Zahl enthält.&#10;&#10;KI-generierte Inhalte können fehlerhaft sein.">
            <a:extLst>
              <a:ext uri="{FF2B5EF4-FFF2-40B4-BE49-F238E27FC236}">
                <a16:creationId xmlns:a16="http://schemas.microsoft.com/office/drawing/2014/main" id="{B5393C1C-0226-E828-A43C-3B86DD004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4199" y="5792747"/>
            <a:ext cx="7173326" cy="5287113"/>
          </a:xfrm>
          <a:prstGeom prst="rect">
            <a:avLst/>
          </a:prstGeom>
        </p:spPr>
      </p:pic>
    </p:spTree>
    <p:extLst>
      <p:ext uri="{BB962C8B-B14F-4D97-AF65-F5344CB8AC3E}">
        <p14:creationId xmlns:p14="http://schemas.microsoft.com/office/powerpoint/2010/main" val="1070900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8441-2131-521C-C2C3-3258A5B53825}"/>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A0628BCC-9112-8271-20B0-9992A64078F5}"/>
              </a:ext>
            </a:extLst>
          </p:cNvPr>
          <p:cNvSpPr>
            <a:spLocks noGrp="1"/>
          </p:cNvSpPr>
          <p:nvPr>
            <p:ph type="title"/>
          </p:nvPr>
        </p:nvSpPr>
        <p:spPr/>
        <p:txBody>
          <a:bodyPr/>
          <a:lstStyle/>
          <a:p>
            <a:r>
              <a:rPr lang="en-US" sz="8000" dirty="0"/>
              <a:t>Data protection by design with the Privacy Purger</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E58CD139-B473-81F2-4D84-DE0FEE10AEEE}"/>
              </a:ext>
            </a:extLst>
          </p:cNvPr>
          <p:cNvSpPr>
            <a:spLocks noGrp="1"/>
          </p:cNvSpPr>
          <p:nvPr>
            <p:ph idx="1"/>
          </p:nvPr>
        </p:nvSpPr>
        <p:spPr>
          <a:xfrm>
            <a:off x="1228393" y="3306819"/>
            <a:ext cx="21904987" cy="1177358"/>
          </a:xfrm>
        </p:spPr>
        <p:txBody>
          <a:bodyPr/>
          <a:lstStyle/>
          <a:p>
            <a:pPr marL="0" indent="0">
              <a:buNone/>
              <a:defRPr/>
            </a:pPr>
            <a:r>
              <a:rPr lang="de-DE" sz="540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Your information stays protected</a:t>
            </a:r>
            <a:endParaRPr lang="en-GB" sz="5400" noProof="0"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defRPr/>
            </a:pPr>
            <a:endParaRPr lang="en-GB" sz="5400" noProof="0" dirty="0">
              <a:solidFill>
                <a:srgbClr val="F5CB2D"/>
              </a:solidFill>
              <a:latin typeface="Calibri Light" panose="020F0302020204030204" pitchFamily="34" charset="0"/>
              <a:cs typeface="Calibri Light" panose="020F0302020204030204" pitchFamily="34" charset="0"/>
            </a:endParaRPr>
          </a:p>
          <a:p>
            <a:pPr marL="0" indent="0">
              <a:buNone/>
            </a:pP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9F53A148-5D2C-A45E-5EAB-37574627F038}"/>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D9069679-0D9E-3BBC-3307-A8D2EFDBB2F8}"/>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169EDF50-D7F6-177D-C477-2873C7CAE701}"/>
              </a:ext>
            </a:extLst>
          </p:cNvPr>
          <p:cNvSpPr txBox="1">
            <a:spLocks/>
          </p:cNvSpPr>
          <p:nvPr/>
        </p:nvSpPr>
        <p:spPr bwMode="auto">
          <a:xfrm>
            <a:off x="1253795" y="4191055"/>
            <a:ext cx="21904987" cy="5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Privacy Purger is part of CM/AI Assist and ensures that all personal data is automatically removed or replaced before any content is sent to an LLM.</a:t>
            </a: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How it works: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Names, email addresses, phone numbers, and other personal data are replaced with placeholders</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Only then is the content transferred to the LLM</a:t>
            </a:r>
          </a:p>
          <a:p>
            <a:r>
              <a:rPr lang="en-US" sz="3400" dirty="0">
                <a:latin typeface="Calibri Light" panose="020F0302020204030204" pitchFamily="34" charset="0"/>
                <a:ea typeface="Calibri Light" panose="020F0302020204030204" pitchFamily="34" charset="0"/>
                <a:cs typeface="Calibri Light" panose="020F0302020204030204" pitchFamily="34" charset="0"/>
              </a:rPr>
              <a:t>The original data remains securely stored in the system</a:t>
            </a:r>
          </a:p>
          <a:p>
            <a:pPr marL="0" indent="0">
              <a:buNone/>
            </a:pPr>
            <a:r>
              <a:rPr lang="en-US" sz="3400" dirty="0">
                <a:latin typeface="Calibri Light" panose="020F0302020204030204" pitchFamily="34" charset="0"/>
                <a:ea typeface="Calibri Light" panose="020F0302020204030204" pitchFamily="34" charset="0"/>
                <a:cs typeface="Calibri Light" panose="020F0302020204030204" pitchFamily="34" charset="0"/>
              </a:rPr>
              <a:t>The advantage: You can harness the power of AI without compromising data protection – fully compliant with GDPR requirements.</a:t>
            </a:r>
          </a:p>
        </p:txBody>
      </p:sp>
      <p:pic>
        <p:nvPicPr>
          <p:cNvPr id="10" name="Grafik 9" descr="Ein Bild, das Text, Screenshot, Schrift, weiß enthält.&#10;&#10;KI-generierte Inhalte können fehlerhaft sein.">
            <a:extLst>
              <a:ext uri="{FF2B5EF4-FFF2-40B4-BE49-F238E27FC236}">
                <a16:creationId xmlns:a16="http://schemas.microsoft.com/office/drawing/2014/main" id="{360B7163-16CD-4997-B62C-8BF0FDBF4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87" y="9011028"/>
            <a:ext cx="17247222" cy="4208086"/>
          </a:xfrm>
          <a:prstGeom prst="rect">
            <a:avLst/>
          </a:prstGeom>
        </p:spPr>
      </p:pic>
    </p:spTree>
    <p:extLst>
      <p:ext uri="{BB962C8B-B14F-4D97-AF65-F5344CB8AC3E}">
        <p14:creationId xmlns:p14="http://schemas.microsoft.com/office/powerpoint/2010/main" val="63699005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ConSolCM_AIFeatures_DE(1)</Template>
  <TotalTime>0</TotalTime>
  <Words>1078</Words>
  <Application>Microsoft Office PowerPoint</Application>
  <PresentationFormat>Benutzerdefiniert</PresentationFormat>
  <Paragraphs>111</Paragraphs>
  <Slides>10</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Courier New</vt:lpstr>
      <vt:lpstr>5_Larissa</vt:lpstr>
      <vt:lpstr>PowerPoint-Präsentation</vt:lpstr>
      <vt:lpstr>PowerPoint-Präsentation</vt:lpstr>
      <vt:lpstr>Set up LLM connections</vt:lpstr>
      <vt:lpstr>Manage prompts in the Web Admin Suite</vt:lpstr>
      <vt:lpstr>Enable standard AI functions in ConSol CM</vt:lpstr>
      <vt:lpstr>Use automatic translation in WAS</vt:lpstr>
      <vt:lpstr>Use AI to summarize cases in the workflow</vt:lpstr>
      <vt:lpstr>From standard functions to CM/AI Assist</vt:lpstr>
      <vt:lpstr>Data protection by design with the Privacy Purger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Valentin Förg</dc:creator>
  <cp:lastModifiedBy>Johanna Juszak</cp:lastModifiedBy>
  <cp:revision>5</cp:revision>
  <cp:lastPrinted>2017-11-17T12:16:11Z</cp:lastPrinted>
  <dcterms:created xsi:type="dcterms:W3CDTF">2025-12-01T12:30:04Z</dcterms:created>
  <dcterms:modified xsi:type="dcterms:W3CDTF">2025-12-17T08:10:49Z</dcterms:modified>
</cp:coreProperties>
</file>