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3"/>
  </p:notesMasterIdLst>
  <p:handoutMasterIdLst>
    <p:handoutMasterId r:id="rId14"/>
  </p:handoutMasterIdLst>
  <p:sldIdLst>
    <p:sldId id="304" r:id="rId2"/>
    <p:sldId id="500" r:id="rId3"/>
    <p:sldId id="550" r:id="rId4"/>
    <p:sldId id="551" r:id="rId5"/>
    <p:sldId id="588" r:id="rId6"/>
    <p:sldId id="589" r:id="rId7"/>
    <p:sldId id="590" r:id="rId8"/>
    <p:sldId id="587" r:id="rId9"/>
    <p:sldId id="592" r:id="rId10"/>
    <p:sldId id="586" r:id="rId11"/>
    <p:sldId id="593" r:id="rId12"/>
  </p:sldIdLst>
  <p:sldSz cx="24387175" cy="13716000"/>
  <p:notesSz cx="6797675" cy="9926638"/>
  <p:custDataLst>
    <p:tags r:id="rId15"/>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7681">
          <p15:clr>
            <a:srgbClr val="A4A3A4"/>
          </p15:clr>
        </p15:guide>
        <p15:guide id="8" pos="7828">
          <p15:clr>
            <a:srgbClr val="A4A3A4"/>
          </p15:clr>
        </p15:guide>
        <p15:guide id="9" pos="7534">
          <p15:clr>
            <a:srgbClr val="A4A3A4"/>
          </p15:clr>
        </p15:guide>
        <p15:guide id="10" pos="928">
          <p15:clr>
            <a:srgbClr val="A4A3A4"/>
          </p15:clr>
        </p15:guide>
        <p15:guide id="11" pos="14429">
          <p15:clr>
            <a:srgbClr val="A4A3A4"/>
          </p15:clr>
        </p15:guide>
        <p15:guide id="12" pos="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FC2"/>
    <a:srgbClr val="7C7C7C"/>
    <a:srgbClr val="333333"/>
    <a:srgbClr val="F5CB2D"/>
    <a:srgbClr val="6B7592"/>
    <a:srgbClr val="3D6FB6"/>
    <a:srgbClr val="EFEFEF"/>
    <a:srgbClr val="6193CD"/>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7" autoAdjust="0"/>
    <p:restoredTop sz="94625" autoAdjust="0"/>
  </p:normalViewPr>
  <p:slideViewPr>
    <p:cSldViewPr snapToGrid="0" snapToObjects="1">
      <p:cViewPr varScale="1">
        <p:scale>
          <a:sx n="43" d="100"/>
          <a:sy n="43" d="100"/>
        </p:scale>
        <p:origin x="470" y="86"/>
      </p:cViewPr>
      <p:guideLst>
        <p:guide orient="horz" pos="4320"/>
        <p:guide orient="horz" pos="560"/>
        <p:guide orient="horz" pos="8088"/>
        <p:guide orient="horz" pos="2304"/>
        <p:guide orient="horz" pos="1808"/>
        <p:guide orient="horz" pos="7739"/>
        <p:guide pos="7681"/>
        <p:guide pos="7828"/>
        <p:guide pos="7534"/>
        <p:guide pos="928"/>
        <p:guide pos="14429"/>
        <p:guide pos="60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 Id="rId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09DB597-9DBA-4FAC-BC14-0A5AF5B1313D}" type="datetimeFigureOut">
              <a:rPr lang="de-DE" altLang="de-DE"/>
              <a:pPr>
                <a:defRPr/>
              </a:pPr>
              <a:t>02.01.2023</a:t>
            </a:fld>
            <a:endParaRPr lang="de-DE" alt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EAA753-CC57-4159-AB74-E2A3157926F2}" type="slidenum">
              <a:rPr lang="de-DE" altLang="de-DE"/>
              <a:pPr>
                <a:defRPr/>
              </a:pPr>
              <a:t>‹Nr.›</a:t>
            </a:fld>
            <a:endParaRPr lang="de-DE" altLang="de-DE"/>
          </a:p>
        </p:txBody>
      </p:sp>
    </p:spTree>
    <p:extLst>
      <p:ext uri="{BB962C8B-B14F-4D97-AF65-F5344CB8AC3E}">
        <p14:creationId xmlns:p14="http://schemas.microsoft.com/office/powerpoint/2010/main" val="166081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475E588-328A-40BA-9C27-B1965E98190C}" type="datetimeFigureOut">
              <a:rPr lang="de-DE" altLang="de-DE"/>
              <a:pPr>
                <a:defRPr/>
              </a:pPr>
              <a:t>02.01.2023</a:t>
            </a:fld>
            <a:endParaRPr lang="de-DE" alt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2E1E635-F649-45C5-8EE4-7C4320A385A7}" type="slidenum">
              <a:rPr lang="de-DE" altLang="de-DE"/>
              <a:pPr>
                <a:defRPr/>
              </a:pPr>
              <a:t>‹Nr.›</a:t>
            </a:fld>
            <a:endParaRPr lang="de-DE" altLang="de-DE"/>
          </a:p>
        </p:txBody>
      </p:sp>
    </p:spTree>
    <p:extLst>
      <p:ext uri="{BB962C8B-B14F-4D97-AF65-F5344CB8AC3E}">
        <p14:creationId xmlns:p14="http://schemas.microsoft.com/office/powerpoint/2010/main" val="3212321168"/>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E1E635-F649-45C5-8EE4-7C4320A385A7}" type="slidenum">
              <a:rPr lang="de-DE" altLang="de-DE" smtClean="0"/>
              <a:pPr>
                <a:defRPr/>
              </a:pPr>
              <a:t>1</a:t>
            </a:fld>
            <a:endParaRPr lang="de-DE" altLang="de-DE" dirty="0"/>
          </a:p>
        </p:txBody>
      </p:sp>
    </p:spTree>
    <p:extLst>
      <p:ext uri="{BB962C8B-B14F-4D97-AF65-F5344CB8AC3E}">
        <p14:creationId xmlns:p14="http://schemas.microsoft.com/office/powerpoint/2010/main" val="174437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827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726968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1481062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58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4" r:id="rId3"/>
    <p:sldLayoutId id="2147483887" r:id="rId4"/>
  </p:sldLayoutIdLst>
  <p:transition>
    <p:wipe dir="r"/>
  </p:transition>
  <p:hf hdr="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cdoc.consol.de/"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3442447" y="5773738"/>
            <a:ext cx="19498516"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US" altLang="de-DE" sz="10000" dirty="0">
                <a:solidFill>
                  <a:schemeClr val="bg1"/>
                </a:solidFill>
                <a:latin typeface="Calibri Light" panose="020F0302020204030204" pitchFamily="34" charset="0"/>
                <a:cs typeface="Calibri Light" panose="020F0302020204030204" pitchFamily="34" charset="0"/>
              </a:rPr>
              <a:t>Business Intelligence with ConSol CM</a:t>
            </a:r>
            <a:r>
              <a:rPr lang="de-DE" altLang="de-DE" sz="10000" dirty="0">
                <a:solidFill>
                  <a:schemeClr val="bg1"/>
                </a:solidFill>
                <a:latin typeface="Calibri Light" panose="020F0302020204030204" pitchFamily="34" charset="0"/>
                <a:cs typeface="Calibri Light" panose="020F0302020204030204" pitchFamily="34" charset="0"/>
              </a:rPr>
              <a:t> </a:t>
            </a:r>
          </a:p>
          <a:p>
            <a:pPr algn="r" eaLnBrk="1" hangingPunct="1">
              <a:lnSpc>
                <a:spcPts val="10000"/>
              </a:lnSpc>
              <a:spcBef>
                <a:spcPct val="0"/>
              </a:spcBef>
              <a:buClrTx/>
              <a:buFontTx/>
              <a:buNone/>
            </a:pPr>
            <a:r>
              <a:rPr lang="en-US" altLang="de-DE" sz="5400" dirty="0">
                <a:solidFill>
                  <a:schemeClr val="bg1"/>
                </a:solidFill>
                <a:latin typeface="Calibri Light" panose="020F0302020204030204" pitchFamily="34" charset="0"/>
                <a:cs typeface="Calibri Light" panose="020F0302020204030204" pitchFamily="34" charset="0"/>
              </a:rPr>
              <a:t>Reporting for your business processes</a:t>
            </a:r>
          </a:p>
        </p:txBody>
      </p:sp>
      <p:sp>
        <p:nvSpPr>
          <p:cNvPr id="7171" name="Untertitel 2"/>
          <p:cNvSpPr txBox="1">
            <a:spLocks/>
          </p:cNvSpPr>
          <p:nvPr/>
        </p:nvSpPr>
        <p:spPr bwMode="auto">
          <a:xfrm>
            <a:off x="11453813" y="9309100"/>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en-US" altLang="de-DE" sz="3800" i="1" dirty="0">
                <a:solidFill>
                  <a:schemeClr val="bg2"/>
                </a:solidFill>
              </a:rPr>
              <a:t>December 2022, Product management ConSol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CM/EBIA</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10</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6" name="Inhaltsplatzhalter 5">
            <a:extLst>
              <a:ext uri="{FF2B5EF4-FFF2-40B4-BE49-F238E27FC236}">
                <a16:creationId xmlns:a16="http://schemas.microsoft.com/office/drawing/2014/main" id="{6E7040EF-E4E2-40C5-9DA2-AE1489FB46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19132" y="5325543"/>
            <a:ext cx="14309489" cy="7876107"/>
          </a:xfrm>
        </p:spPr>
      </p:pic>
      <p:sp>
        <p:nvSpPr>
          <p:cNvPr id="7" name="Inhaltsplatzhalter 2">
            <a:extLst>
              <a:ext uri="{FF2B5EF4-FFF2-40B4-BE49-F238E27FC236}">
                <a16:creationId xmlns:a16="http://schemas.microsoft.com/office/drawing/2014/main" id="{E62A8486-04E8-45B4-BA53-97505D83CCE1}"/>
              </a:ext>
            </a:extLst>
          </p:cNvPr>
          <p:cNvSpPr txBox="1">
            <a:spLocks/>
          </p:cNvSpPr>
          <p:nvPr/>
        </p:nvSpPr>
        <p:spPr bwMode="auto">
          <a:xfrm>
            <a:off x="1541463" y="3893189"/>
            <a:ext cx="20874037" cy="109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Architecture of CM/EBIA</a:t>
            </a:r>
          </a:p>
        </p:txBody>
      </p:sp>
    </p:spTree>
    <p:extLst>
      <p:ext uri="{BB962C8B-B14F-4D97-AF65-F5344CB8AC3E}">
        <p14:creationId xmlns:p14="http://schemas.microsoft.com/office/powerpoint/2010/main" val="243641061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0937CC6-4FC8-EE98-9BF3-F56890349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682748" cy="13715839"/>
          </a:xfrm>
          <a:prstGeom prst="rect">
            <a:avLst/>
          </a:prstGeom>
        </p:spPr>
      </p:pic>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34820" name="Inhaltsplatzhalter 2"/>
          <p:cNvSpPr txBox="1">
            <a:spLocks/>
          </p:cNvSpPr>
          <p:nvPr/>
        </p:nvSpPr>
        <p:spPr bwMode="auto">
          <a:xfrm>
            <a:off x="14944724" y="1150938"/>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You want to learn more about ConSol CM? </a:t>
            </a:r>
          </a:p>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Visit our </a:t>
            </a:r>
            <a:r>
              <a:rPr lang="en-US" altLang="de-DE" sz="6000" dirty="0" err="1">
                <a:solidFill>
                  <a:prstClr val="white"/>
                </a:solidFill>
                <a:latin typeface="Calibri Light" panose="020F0302020204030204" pitchFamily="34" charset="0"/>
                <a:cs typeface="Calibri Light" panose="020F0302020204030204" pitchFamily="34" charset="0"/>
                <a:hlinkClick r:id="rId3"/>
              </a:rPr>
              <a:t>TecDoc</a:t>
            </a:r>
            <a:r>
              <a:rPr lang="en-US" altLang="de-DE" sz="6000" dirty="0">
                <a:solidFill>
                  <a:prstClr val="white"/>
                </a:solidFill>
                <a:latin typeface="Calibri Light" panose="020F0302020204030204" pitchFamily="34" charset="0"/>
                <a:cs typeface="Calibri Light" panose="020F0302020204030204" pitchFamily="34" charset="0"/>
                <a:hlinkClick r:id="rId3"/>
              </a:rPr>
              <a:t> server</a:t>
            </a:r>
            <a:r>
              <a:rPr lang="en-US" altLang="de-DE" sz="6000" dirty="0">
                <a:solidFill>
                  <a:prstClr val="white"/>
                </a:solidFill>
                <a:latin typeface="Calibri Light" panose="020F0302020204030204" pitchFamily="34" charset="0"/>
                <a:cs typeface="Calibri Light" panose="020F0302020204030204" pitchFamily="34" charset="0"/>
              </a:rPr>
              <a:t> </a:t>
            </a:r>
          </a:p>
          <a:p>
            <a:pPr>
              <a:buFont typeface="Arial" panose="020B0604020202020204" pitchFamily="34" charset="0"/>
              <a:buNone/>
            </a:pPr>
            <a:endParaRPr lang="en-US" altLang="de-DE" sz="3400" b="1" dirty="0">
              <a:solidFill>
                <a:srgbClr val="F5CB2D"/>
              </a:solidFill>
            </a:endParaRPr>
          </a:p>
          <a:p>
            <a:pPr>
              <a:buFont typeface="Arial" panose="020B0604020202020204" pitchFamily="34" charset="0"/>
              <a:buNone/>
            </a:pPr>
            <a:r>
              <a:rPr lang="en-US" altLang="de-DE" sz="3400" b="1" dirty="0">
                <a:solidFill>
                  <a:srgbClr val="F5CB2D"/>
                </a:solidFill>
              </a:rPr>
              <a:t>You can find: </a:t>
            </a:r>
          </a:p>
          <a:p>
            <a:pPr marL="457200" indent="-457200">
              <a:buClr>
                <a:srgbClr val="FFCC00"/>
              </a:buClr>
            </a:pPr>
            <a:r>
              <a:rPr lang="en-US" altLang="de-DE" sz="3400" b="1" dirty="0">
                <a:solidFill>
                  <a:srgbClr val="F5CB2D"/>
                </a:solidFill>
              </a:rPr>
              <a:t>Manuals</a:t>
            </a:r>
          </a:p>
          <a:p>
            <a:pPr marL="1200150" lvl="1" indent="-457200">
              <a:buClr>
                <a:srgbClr val="FFCC00"/>
              </a:buClr>
            </a:pPr>
            <a:r>
              <a:rPr lang="en-US" altLang="de-DE" sz="3400" b="1" dirty="0">
                <a:solidFill>
                  <a:srgbClr val="F5CB2D"/>
                </a:solidFill>
              </a:rPr>
              <a:t>Administrator</a:t>
            </a:r>
          </a:p>
          <a:p>
            <a:pPr marL="1200150" lvl="1" indent="-457200">
              <a:buClr>
                <a:srgbClr val="FFCC00"/>
              </a:buClr>
            </a:pPr>
            <a:r>
              <a:rPr lang="en-US" altLang="de-DE" sz="3400" b="1">
                <a:solidFill>
                  <a:srgbClr val="F5CB2D"/>
                </a:solidFill>
              </a:rPr>
              <a:t>User</a:t>
            </a:r>
            <a:endParaRPr lang="en-US" altLang="de-DE" sz="3400" b="1" dirty="0">
              <a:solidFill>
                <a:srgbClr val="F5CB2D"/>
              </a:solidFill>
            </a:endParaRPr>
          </a:p>
          <a:p>
            <a:pPr marL="457200" indent="-457200">
              <a:buClr>
                <a:srgbClr val="FFCC00"/>
              </a:buClr>
            </a:pPr>
            <a:r>
              <a:rPr lang="en-US" altLang="de-DE" sz="3400" b="1" dirty="0">
                <a:solidFill>
                  <a:srgbClr val="F5CB2D"/>
                </a:solidFill>
              </a:rPr>
              <a:t>Release Notes</a:t>
            </a:r>
          </a:p>
          <a:p>
            <a:pPr marL="457200" indent="-457200">
              <a:buClr>
                <a:srgbClr val="FFCC00"/>
              </a:buClr>
            </a:pPr>
            <a:r>
              <a:rPr lang="en-US" altLang="de-DE" sz="3400" b="1" dirty="0">
                <a:solidFill>
                  <a:srgbClr val="F5CB2D"/>
                </a:solidFill>
              </a:rPr>
              <a:t>System Requirements</a:t>
            </a:r>
          </a:p>
          <a:p>
            <a:pPr marL="457200" indent="-457200">
              <a:buClr>
                <a:srgbClr val="FFCC00"/>
              </a:buClr>
            </a:pPr>
            <a:r>
              <a:rPr lang="en-US" altLang="de-DE" sz="3400" b="1" dirty="0">
                <a:solidFill>
                  <a:srgbClr val="F5CB2D"/>
                </a:solidFill>
              </a:rPr>
              <a:t>Feature presentations</a:t>
            </a:r>
          </a:p>
          <a:p>
            <a:pPr marL="457200" indent="-457200">
              <a:buClr>
                <a:srgbClr val="FFCC00"/>
              </a:buClr>
            </a:pPr>
            <a:r>
              <a:rPr lang="en-US" altLang="de-DE" sz="3400" b="1" dirty="0">
                <a:solidFill>
                  <a:srgbClr val="F5CB2D"/>
                </a:solidFill>
              </a:rPr>
              <a:t>Solutions</a:t>
            </a:r>
          </a:p>
          <a:p>
            <a:pPr marL="457200" indent="-457200">
              <a:buClr>
                <a:srgbClr val="FFCC00"/>
              </a:buClr>
            </a:pPr>
            <a:endParaRPr lang="en-US" altLang="de-DE" sz="3400" b="1" dirty="0">
              <a:solidFill>
                <a:srgbClr val="F5CB2D"/>
              </a:solidFill>
            </a:endParaRPr>
          </a:p>
          <a:p>
            <a:pPr>
              <a:buClr>
                <a:srgbClr val="FFCC00"/>
              </a:buCl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Discover the new ConSol CM version!</a:t>
            </a:r>
          </a:p>
        </p:txBody>
      </p:sp>
    </p:spTree>
    <p:extLst>
      <p:ext uri="{BB962C8B-B14F-4D97-AF65-F5344CB8AC3E}">
        <p14:creationId xmlns:p14="http://schemas.microsoft.com/office/powerpoint/2010/main" val="86174140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1988" name="Inhaltsplatzhalter 2"/>
          <p:cNvSpPr txBox="1">
            <a:spLocks/>
          </p:cNvSpPr>
          <p:nvPr/>
        </p:nvSpPr>
        <p:spPr bwMode="auto">
          <a:xfrm>
            <a:off x="1396615" y="4031078"/>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5400" b="1" dirty="0">
                <a:solidFill>
                  <a:schemeClr val="bg1"/>
                </a:solidFill>
                <a:latin typeface="Calibri Light" panose="020F0302020204030204" pitchFamily="34" charset="0"/>
              </a:rPr>
              <a:t>Dear ConSol customers, dear ConSol CM customers,</a:t>
            </a:r>
          </a:p>
          <a:p>
            <a:pPr marL="0" indent="0">
              <a:buNone/>
            </a:pPr>
            <a:r>
              <a:rPr lang="en-US" sz="3200" dirty="0">
                <a:solidFill>
                  <a:schemeClr val="bg1"/>
                </a:solidFill>
                <a:latin typeface="Calibri Light" panose="020F0302020204030204" pitchFamily="34" charset="0"/>
              </a:rPr>
              <a:t>We would like to present you the business intelligence features of ConSol CM. Business intelligence allows you to analyze and show the data which is generated during the daily operation of ConSol CM. The created reports help you to gain insights and optimize your business processes. </a:t>
            </a:r>
          </a:p>
          <a:p>
            <a:pPr marL="0" indent="0">
              <a:buNone/>
            </a:pPr>
            <a:r>
              <a:rPr lang="en-US" sz="3200" dirty="0">
                <a:solidFill>
                  <a:schemeClr val="bg1"/>
                </a:solidFill>
                <a:latin typeface="Calibri Light" panose="020F0302020204030204" pitchFamily="34" charset="0"/>
              </a:rPr>
              <a:t>ConSol CM includes several components for bringing business intelligence to life:</a:t>
            </a:r>
          </a:p>
          <a:p>
            <a:pPr marL="0" indent="0">
              <a:buNone/>
            </a:pPr>
            <a:endParaRPr lang="en-US" sz="3200" dirty="0">
              <a:solidFill>
                <a:schemeClr val="bg1"/>
              </a:solidFill>
              <a:latin typeface="Calibri Light" panose="020F0302020204030204" pitchFamily="34" charset="0"/>
            </a:endParaRPr>
          </a:p>
          <a:p>
            <a:pPr marL="457200" indent="-457200">
              <a:buClr>
                <a:schemeClr val="bg1"/>
              </a:buClr>
            </a:pPr>
            <a:r>
              <a:rPr lang="en-US" sz="3200" dirty="0">
                <a:solidFill>
                  <a:schemeClr val="bg1"/>
                </a:solidFill>
                <a:latin typeface="Calibri Light" panose="020F0302020204030204" pitchFamily="34" charset="0"/>
              </a:rPr>
              <a:t>Dashboards in the Web Client (standard component)</a:t>
            </a:r>
          </a:p>
          <a:p>
            <a:pPr marL="457200" indent="-457200">
              <a:buClr>
                <a:schemeClr val="bg1"/>
              </a:buClr>
            </a:pPr>
            <a:r>
              <a:rPr lang="en-US" sz="3200" dirty="0">
                <a:solidFill>
                  <a:schemeClr val="bg1"/>
                </a:solidFill>
                <a:latin typeface="Calibri Light" panose="020F0302020204030204" pitchFamily="34" charset="0"/>
              </a:rPr>
              <a:t>Data warehouse (standard component)</a:t>
            </a:r>
          </a:p>
          <a:p>
            <a:pPr marL="457200" indent="-457200">
              <a:buClr>
                <a:schemeClr val="bg1"/>
              </a:buClr>
            </a:pPr>
            <a:r>
              <a:rPr lang="en-US" sz="3200" dirty="0">
                <a:solidFill>
                  <a:schemeClr val="bg1"/>
                </a:solidFill>
                <a:latin typeface="Calibri Light" panose="020F0302020204030204" pitchFamily="34" charset="0"/>
              </a:rPr>
              <a:t>CM/EBIA (add-on, since version 6.13.0)</a:t>
            </a:r>
          </a:p>
          <a:p>
            <a:pPr>
              <a:buClr>
                <a:schemeClr val="bg1"/>
              </a:buClr>
              <a:buNone/>
            </a:pPr>
            <a:endParaRPr lang="en-US" sz="3200" dirty="0">
              <a:solidFill>
                <a:schemeClr val="bg1"/>
              </a:solidFill>
              <a:latin typeface="Calibri Light" panose="020F0302020204030204" pitchFamily="34" charset="0"/>
            </a:endParaRPr>
          </a:p>
          <a:p>
            <a:pPr>
              <a:buClr>
                <a:schemeClr val="bg1"/>
              </a:buClr>
              <a:buNone/>
            </a:pPr>
            <a:r>
              <a:rPr lang="en-US" sz="3200" dirty="0">
                <a:solidFill>
                  <a:schemeClr val="bg1"/>
                </a:solidFill>
                <a:latin typeface="Calibri Light" panose="020F0302020204030204" pitchFamily="34" charset="0"/>
              </a:rPr>
              <a:t>Please contact us for further information or a live demo.</a:t>
            </a:r>
          </a:p>
          <a:p>
            <a:pPr>
              <a:buNone/>
            </a:pPr>
            <a:endParaRPr lang="en-US" sz="3200" b="1" i="1" dirty="0">
              <a:solidFill>
                <a:schemeClr val="bg1"/>
              </a:solidFill>
              <a:latin typeface="Calibri Light" panose="020F0302020204030204" pitchFamily="34" charset="0"/>
            </a:endParaRPr>
          </a:p>
          <a:p>
            <a:pPr>
              <a:buNone/>
            </a:pPr>
            <a:r>
              <a:rPr lang="en-US" sz="3200" b="1" i="1" dirty="0">
                <a:solidFill>
                  <a:schemeClr val="bg1"/>
                </a:solidFill>
                <a:latin typeface="Calibri Light" panose="020F0302020204030204" pitchFamily="34" charset="0"/>
              </a:rPr>
              <a:t>Your ConSol CM Product management &amp; Sales team</a:t>
            </a:r>
          </a:p>
        </p:txBody>
      </p:sp>
      <p:pic>
        <p:nvPicPr>
          <p:cNvPr id="4198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p:nvPr/>
        </p:nvGrpSpPr>
        <p:grpSpPr>
          <a:xfrm>
            <a:off x="14800949" y="11068676"/>
            <a:ext cx="8172731" cy="2506333"/>
            <a:chOff x="3058175" y="6917159"/>
            <a:chExt cx="4687797" cy="1462163"/>
          </a:xfrm>
        </p:grpSpPr>
        <p:pic>
          <p:nvPicPr>
            <p:cNvPr id="9" name="Grafik 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0637" t="5510" r="22660" b="24942"/>
            <a:stretch/>
          </p:blipFill>
          <p:spPr>
            <a:xfrm>
              <a:off x="3058176" y="6917159"/>
              <a:ext cx="1055639" cy="1055639"/>
            </a:xfrm>
            <a:prstGeom prst="rect">
              <a:avLst/>
            </a:prstGeom>
          </p:spPr>
        </p:pic>
        <p:pic>
          <p:nvPicPr>
            <p:cNvPr id="10" name="Grafik 9" descr="C:\Users\kramerk\AppData\Local\Microsoft\Windows\Temporary Internet Files\Content.Outlook\08QJRD8A\user-avatar.png"/>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11" name="Grafik 10"/>
            <p:cNvPicPr>
              <a:picLocks noChangeAspect="1"/>
            </p:cNvPicPr>
            <p:nvPr/>
          </p:nvPicPr>
          <p:blipFill rotWithShape="1">
            <a:blip r:embed="rId7"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14" name="Grafik 13"/>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15" name="Rechteck 14"/>
            <p:cNvSpPr/>
            <p:nvPr/>
          </p:nvSpPr>
          <p:spPr>
            <a:xfrm>
              <a:off x="3058175" y="8002261"/>
              <a:ext cx="1055639" cy="377061"/>
            </a:xfrm>
            <a:prstGeom prst="rect">
              <a:avLst/>
            </a:prstGeom>
          </p:spPr>
          <p:txBody>
            <a:bodyPr wrap="square">
              <a:spAutoFit/>
            </a:bodyPr>
            <a:lstStyle/>
            <a:p>
              <a:pPr algn="ctr"/>
              <a:r>
                <a:rPr lang="en-US" sz="1800" b="1" dirty="0">
                  <a:latin typeface="Calibri Light" panose="020F0302020204030204" pitchFamily="34" charset="0"/>
                </a:rPr>
                <a:t>Jan </a:t>
              </a:r>
              <a:br>
                <a:rPr lang="en-US" sz="1800" b="1" dirty="0">
                  <a:latin typeface="Calibri Light" panose="020F0302020204030204" pitchFamily="34" charset="0"/>
                </a:rPr>
              </a:br>
              <a:r>
                <a:rPr lang="en-US" sz="1800" b="1" dirty="0">
                  <a:latin typeface="Calibri Light" panose="020F0302020204030204" pitchFamily="34" charset="0"/>
                </a:rPr>
                <a:t>Zahalka</a:t>
              </a:r>
            </a:p>
          </p:txBody>
        </p:sp>
        <p:sp>
          <p:nvSpPr>
            <p:cNvPr id="17" name="Rechteck 16"/>
            <p:cNvSpPr/>
            <p:nvPr/>
          </p:nvSpPr>
          <p:spPr>
            <a:xfrm>
              <a:off x="4090879" y="7992598"/>
              <a:ext cx="1295857" cy="377061"/>
            </a:xfrm>
            <a:prstGeom prst="rect">
              <a:avLst/>
            </a:prstGeom>
          </p:spPr>
          <p:txBody>
            <a:bodyPr wrap="square">
              <a:spAutoFit/>
            </a:bodyPr>
            <a:lstStyle/>
            <a:p>
              <a:pPr algn="ctr"/>
              <a:r>
                <a:rPr lang="en-US" sz="1800" b="1" dirty="0">
                  <a:latin typeface="Calibri Light" panose="020F0302020204030204" pitchFamily="34" charset="0"/>
                </a:rPr>
                <a:t>Engelbert </a:t>
              </a:r>
              <a:br>
                <a:rPr lang="en-US" sz="1800" b="1" dirty="0">
                  <a:latin typeface="Calibri Light" panose="020F0302020204030204" pitchFamily="34" charset="0"/>
                </a:rPr>
              </a:br>
              <a:r>
                <a:rPr lang="en-US" sz="1800" b="1" dirty="0">
                  <a:latin typeface="Calibri Light" panose="020F0302020204030204" pitchFamily="34" charset="0"/>
                </a:rPr>
                <a:t>Tomes</a:t>
              </a:r>
            </a:p>
          </p:txBody>
        </p:sp>
        <p:sp>
          <p:nvSpPr>
            <p:cNvPr id="19" name="Rechteck 18"/>
            <p:cNvSpPr/>
            <p:nvPr/>
          </p:nvSpPr>
          <p:spPr>
            <a:xfrm>
              <a:off x="5278095" y="7990930"/>
              <a:ext cx="1295857" cy="377061"/>
            </a:xfrm>
            <a:prstGeom prst="rect">
              <a:avLst/>
            </a:prstGeom>
          </p:spPr>
          <p:txBody>
            <a:bodyPr wrap="square">
              <a:spAutoFit/>
            </a:bodyPr>
            <a:lstStyle/>
            <a:p>
              <a:pPr algn="ctr"/>
              <a:r>
                <a:rPr lang="en-US" sz="1800" b="1" dirty="0">
                  <a:latin typeface="Calibri Light" panose="020F0302020204030204" pitchFamily="34" charset="0"/>
                </a:rPr>
                <a:t>Florian </a:t>
              </a:r>
              <a:br>
                <a:rPr lang="en-US" sz="1800" b="1" dirty="0">
                  <a:latin typeface="Calibri Light" panose="020F0302020204030204" pitchFamily="34" charset="0"/>
                </a:rPr>
              </a:br>
              <a:r>
                <a:rPr lang="en-US" sz="1800" b="1" dirty="0">
                  <a:latin typeface="Calibri Light" panose="020F0302020204030204" pitchFamily="34" charset="0"/>
                </a:rPr>
                <a:t>Fiessmann</a:t>
              </a:r>
            </a:p>
          </p:txBody>
        </p:sp>
        <p:sp>
          <p:nvSpPr>
            <p:cNvPr id="20" name="Rechteck 19"/>
            <p:cNvSpPr/>
            <p:nvPr/>
          </p:nvSpPr>
          <p:spPr>
            <a:xfrm>
              <a:off x="6450115" y="7990418"/>
              <a:ext cx="1295857" cy="377061"/>
            </a:xfrm>
            <a:prstGeom prst="rect">
              <a:avLst/>
            </a:prstGeom>
          </p:spPr>
          <p:txBody>
            <a:bodyPr wrap="square">
              <a:spAutoFit/>
            </a:bodyPr>
            <a:lstStyle/>
            <a:p>
              <a:pPr algn="ctr"/>
              <a:r>
                <a:rPr lang="en-US" sz="1800" b="1" dirty="0">
                  <a:latin typeface="Calibri Light" panose="020F0302020204030204" pitchFamily="34" charset="0"/>
                </a:rPr>
                <a:t>Kai </a:t>
              </a:r>
              <a:br>
                <a:rPr lang="en-US" sz="1800" b="1" dirty="0">
                  <a:latin typeface="Calibri Light" panose="020F0302020204030204" pitchFamily="34" charset="0"/>
                </a:rPr>
              </a:br>
              <a:r>
                <a:rPr lang="en-US" sz="1800" b="1" dirty="0" err="1">
                  <a:latin typeface="Calibri Light" panose="020F0302020204030204" pitchFamily="34" charset="0"/>
                </a:rPr>
                <a:t>Hinke</a:t>
              </a:r>
              <a:endParaRPr lang="en-US" sz="1800" b="1" dirty="0">
                <a:latin typeface="Calibri Light" panose="020F0302020204030204" pitchFamily="34" charset="0"/>
              </a:endParaRPr>
            </a:p>
          </p:txBody>
        </p:sp>
      </p:grpSp>
    </p:spTree>
    <p:extLst>
      <p:ext uri="{BB962C8B-B14F-4D97-AF65-F5344CB8AC3E}">
        <p14:creationId xmlns:p14="http://schemas.microsoft.com/office/powerpoint/2010/main" val="366855056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3227050" y="2624138"/>
            <a:ext cx="11160125" cy="11091862"/>
          </a:xfrm>
          <a:prstGeom prst="rect">
            <a:avLst/>
          </a:prstGeom>
          <a:solidFill>
            <a:srgbClr val="2F59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8" name="Rechteck 7"/>
          <p:cNvSpPr/>
          <p:nvPr/>
        </p:nvSpPr>
        <p:spPr>
          <a:xfrm>
            <a:off x="13227050" y="0"/>
            <a:ext cx="11160125" cy="2624138"/>
          </a:xfrm>
          <a:prstGeom prst="rect">
            <a:avLst/>
          </a:prstGeom>
          <a:solidFill>
            <a:srgbClr val="4E7F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34820" name="Inhaltsplatzhalter 2"/>
          <p:cNvSpPr txBox="1">
            <a:spLocks/>
          </p:cNvSpPr>
          <p:nvPr/>
        </p:nvSpPr>
        <p:spPr bwMode="auto">
          <a:xfrm>
            <a:off x="14417675" y="1290638"/>
            <a:ext cx="8888413" cy="123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Font typeface="Arial" panose="020B0604020202020204" pitchFamily="34" charset="0"/>
              <a:buNone/>
              <a:defRPr/>
            </a:pPr>
            <a:r>
              <a:rPr lang="en-US" altLang="de-DE" sz="7200" dirty="0">
                <a:solidFill>
                  <a:schemeClr val="bg1"/>
                </a:solidFill>
                <a:latin typeface="Calibri Light" panose="020F0302020204030204" pitchFamily="34" charset="0"/>
                <a:cs typeface="Calibri Light" panose="020F0302020204030204" pitchFamily="34" charset="0"/>
              </a:rPr>
              <a:t>BI components</a:t>
            </a:r>
          </a:p>
          <a:p>
            <a:pPr eaLnBrk="1" hangingPunct="1">
              <a:buFont typeface="Arial" panose="020B0604020202020204" pitchFamily="34" charset="0"/>
              <a:buNone/>
              <a:defRPr/>
            </a:pPr>
            <a:endParaRPr lang="en-US" altLang="de-DE" sz="7200" dirty="0">
              <a:solidFill>
                <a:schemeClr val="bg1"/>
              </a:solidFill>
            </a:endParaRP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Dashboards</a:t>
            </a: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DWH</a:t>
            </a: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CM/EBIA</a:t>
            </a:r>
          </a:p>
        </p:txBody>
      </p:sp>
      <p:pic>
        <p:nvPicPr>
          <p:cNvPr id="2" name="Grafik 1">
            <a:extLst>
              <a:ext uri="{FF2B5EF4-FFF2-40B4-BE49-F238E27FC236}">
                <a16:creationId xmlns:a16="http://schemas.microsoft.com/office/drawing/2014/main" id="{BF1E0CA2-FD50-448C-92D4-B533FF657A83}"/>
              </a:ext>
            </a:extLst>
          </p:cNvPr>
          <p:cNvPicPr>
            <a:picLocks noChangeAspect="1"/>
          </p:cNvPicPr>
          <p:nvPr/>
        </p:nvPicPr>
        <p:blipFill>
          <a:blip r:embed="rId2"/>
          <a:stretch>
            <a:fillRect/>
          </a:stretch>
        </p:blipFill>
        <p:spPr>
          <a:xfrm>
            <a:off x="823975" y="3455577"/>
            <a:ext cx="11654457" cy="6356976"/>
          </a:xfrm>
          <a:prstGeom prst="rect">
            <a:avLst/>
          </a:prstGeom>
        </p:spPr>
      </p:pic>
    </p:spTree>
    <p:extLst>
      <p:ext uri="{BB962C8B-B14F-4D97-AF65-F5344CB8AC3E}">
        <p14:creationId xmlns:p14="http://schemas.microsoft.com/office/powerpoint/2010/main" val="428653679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1422DFB-C0C2-F0EC-0EE8-75A0E6164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462" y="5042925"/>
            <a:ext cx="11332795" cy="8193103"/>
          </a:xfrm>
          <a:prstGeom prst="rect">
            <a:avLst/>
          </a:prstGeom>
        </p:spPr>
      </p:pic>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Dashboards</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Show the most important information directly on the start page</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4</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0" name="Inhaltsplatzhalter 2"/>
          <p:cNvSpPr txBox="1">
            <a:spLocks/>
          </p:cNvSpPr>
          <p:nvPr/>
        </p:nvSpPr>
        <p:spPr bwMode="auto">
          <a:xfrm>
            <a:off x="13891680" y="5388240"/>
            <a:ext cx="9264798" cy="667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Dashboards allow to visualize the data from the ConSol CM database.</a:t>
            </a:r>
          </a:p>
          <a:p>
            <a:r>
              <a:rPr lang="en-US" sz="3600" dirty="0">
                <a:latin typeface="Calibri Light" panose="020F0302020204030204" pitchFamily="34" charset="0"/>
                <a:cs typeface="Calibri Light" panose="020F0302020204030204" pitchFamily="34" charset="0"/>
              </a:rPr>
              <a:t>Create a specific dashboard for every team. This gives the users an overview of the most important information for their team.</a:t>
            </a:r>
          </a:p>
          <a:p>
            <a:r>
              <a:rPr lang="en-US" sz="3600" dirty="0">
                <a:latin typeface="Calibri Light" panose="020F0302020204030204" pitchFamily="34" charset="0"/>
                <a:cs typeface="Calibri Light" panose="020F0302020204030204" pitchFamily="34" charset="0"/>
              </a:rPr>
              <a:t>In addition to team-specific information, dashboards can also include personalized items for each user.</a:t>
            </a:r>
          </a:p>
          <a:p>
            <a:r>
              <a:rPr lang="en-US" sz="3600" dirty="0">
                <a:latin typeface="Calibri Light" panose="020F0302020204030204" pitchFamily="34" charset="0"/>
                <a:cs typeface="Calibri Light" panose="020F0302020204030204" pitchFamily="34" charset="0"/>
              </a:rPr>
              <a:t>The data on the dashboard is automatically refreshed when the start page or tab is opened.</a:t>
            </a:r>
          </a:p>
        </p:txBody>
      </p:sp>
    </p:spTree>
    <p:extLst>
      <p:ext uri="{BB962C8B-B14F-4D97-AF65-F5344CB8AC3E}">
        <p14:creationId xmlns:p14="http://schemas.microsoft.com/office/powerpoint/2010/main" val="179250389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Dashboards</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Take advantage of extensive design options using widgets</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0" name="Inhaltsplatzhalter 2"/>
          <p:cNvSpPr txBox="1">
            <a:spLocks/>
          </p:cNvSpPr>
          <p:nvPr/>
        </p:nvSpPr>
        <p:spPr bwMode="auto">
          <a:xfrm>
            <a:off x="1541463" y="5281583"/>
            <a:ext cx="21415375" cy="726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You can distribute the dashboard on several tabs for optimal clarity.</a:t>
            </a:r>
          </a:p>
          <a:p>
            <a:r>
              <a:rPr lang="en-US" sz="3600" dirty="0">
                <a:latin typeface="Calibri Light" panose="020F0302020204030204" pitchFamily="34" charset="0"/>
                <a:cs typeface="Calibri Light" panose="020F0302020204030204" pitchFamily="34" charset="0"/>
              </a:rPr>
              <a:t>Various widgets types make dashboard design easy:</a:t>
            </a:r>
          </a:p>
          <a:p>
            <a:pPr lvl="1"/>
            <a:r>
              <a:rPr lang="en-US" sz="3400" dirty="0">
                <a:latin typeface="Calibri Light" panose="020F0302020204030204" pitchFamily="34" charset="0"/>
                <a:cs typeface="Calibri Light" panose="020F0302020204030204" pitchFamily="34" charset="0"/>
              </a:rPr>
              <a:t>Charts</a:t>
            </a:r>
          </a:p>
          <a:p>
            <a:pPr lvl="1"/>
            <a:r>
              <a:rPr lang="en-US" sz="3400" dirty="0">
                <a:latin typeface="Calibri Light" panose="020F0302020204030204" pitchFamily="34" charset="0"/>
                <a:cs typeface="Calibri Light" panose="020F0302020204030204" pitchFamily="34" charset="0"/>
              </a:rPr>
              <a:t>Tables</a:t>
            </a:r>
          </a:p>
          <a:p>
            <a:pPr lvl="1"/>
            <a:r>
              <a:rPr lang="en-US" sz="3400" dirty="0">
                <a:latin typeface="Calibri Light" panose="020F0302020204030204" pitchFamily="34" charset="0"/>
                <a:cs typeface="Calibri Light" panose="020F0302020204030204" pitchFamily="34" charset="0"/>
              </a:rPr>
              <a:t>KPIs</a:t>
            </a:r>
          </a:p>
          <a:p>
            <a:pPr lvl="1"/>
            <a:r>
              <a:rPr lang="en-US" sz="3400" dirty="0">
                <a:latin typeface="Calibri Light" panose="020F0302020204030204" pitchFamily="34" charset="0"/>
                <a:cs typeface="Calibri Light" panose="020F0302020204030204" pitchFamily="34" charset="0"/>
              </a:rPr>
              <a:t>News</a:t>
            </a:r>
          </a:p>
          <a:p>
            <a:pPr lvl="1"/>
            <a:r>
              <a:rPr lang="en-US" sz="3400" dirty="0">
                <a:latin typeface="Calibri Light" panose="020F0302020204030204" pitchFamily="34" charset="0"/>
                <a:cs typeface="Calibri Light" panose="020F0302020204030204" pitchFamily="34" charset="0"/>
              </a:rPr>
              <a:t>Calendars</a:t>
            </a:r>
          </a:p>
          <a:p>
            <a:pPr lvl="1"/>
            <a:r>
              <a:rPr lang="en-US" sz="3400" dirty="0">
                <a:latin typeface="Calibri Light" panose="020F0302020204030204" pitchFamily="34" charset="0"/>
                <a:cs typeface="Calibri Light" panose="020F0302020204030204" pitchFamily="34" charset="0"/>
              </a:rPr>
              <a:t>Recent changes</a:t>
            </a:r>
          </a:p>
          <a:p>
            <a:pPr lvl="1"/>
            <a:r>
              <a:rPr lang="en-US" sz="3400" dirty="0">
                <a:latin typeface="Calibri Light" panose="020F0302020204030204" pitchFamily="34" charset="0"/>
                <a:cs typeface="Calibri Light" panose="020F0302020204030204" pitchFamily="34" charset="0"/>
              </a:rPr>
              <a:t>Recently visited pages</a:t>
            </a:r>
          </a:p>
          <a:p>
            <a:r>
              <a:rPr lang="en-US" sz="3600" dirty="0">
                <a:latin typeface="Calibri Light" panose="020F0302020204030204" pitchFamily="34" charset="0"/>
                <a:cs typeface="Calibri Light" panose="020F0302020204030204" pitchFamily="34" charset="0"/>
              </a:rPr>
              <a:t>The data to be displayed is determined by script or configuration, depending on the widget type. In addition, you can include any desired HTML content and JavaScript in a dashboard.</a:t>
            </a:r>
          </a:p>
        </p:txBody>
      </p:sp>
    </p:spTree>
    <p:extLst>
      <p:ext uri="{BB962C8B-B14F-4D97-AF65-F5344CB8AC3E}">
        <p14:creationId xmlns:p14="http://schemas.microsoft.com/office/powerpoint/2010/main" val="344392664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Data Warehouse</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Consolidate your data in the data warehouse (DWH)</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0" name="Inhaltsplatzhalter 2"/>
          <p:cNvSpPr txBox="1">
            <a:spLocks/>
          </p:cNvSpPr>
          <p:nvPr/>
        </p:nvSpPr>
        <p:spPr bwMode="auto">
          <a:xfrm>
            <a:off x="1541463" y="5281583"/>
            <a:ext cx="21415375" cy="726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The DWH uses its own database with an optimized data model, tailored specifically for reporting requirements.</a:t>
            </a:r>
          </a:p>
          <a:p>
            <a:r>
              <a:rPr lang="en-US" sz="3600" dirty="0">
                <a:latin typeface="Calibri Light" panose="020F0302020204030204" pitchFamily="34" charset="0"/>
                <a:cs typeface="Calibri Light" panose="020F0302020204030204" pitchFamily="34" charset="0"/>
              </a:rPr>
              <a:t>You can execute complex queries on the DWH without impairing the performance of the production database.</a:t>
            </a:r>
          </a:p>
          <a:p>
            <a:r>
              <a:rPr lang="en-US" sz="3600" dirty="0">
                <a:latin typeface="Calibri Light" panose="020F0302020204030204" pitchFamily="34" charset="0"/>
                <a:cs typeface="Calibri Light" panose="020F0302020204030204" pitchFamily="34" charset="0"/>
              </a:rPr>
              <a:t>Transfer data which is relevant for reporting automatically from the production database to the data warehouse database. You decide the data to be transferred in the data model configuration in the Web </a:t>
            </a:r>
            <a:r>
              <a:rPr lang="en-US" sz="3600">
                <a:latin typeface="Calibri Light" panose="020F0302020204030204" pitchFamily="34" charset="0"/>
                <a:cs typeface="Calibri Light" panose="020F0302020204030204" pitchFamily="34" charset="0"/>
              </a:rPr>
              <a:t>Admin Suite.</a:t>
            </a:r>
            <a:endParaRPr lang="en-US" sz="3600" dirty="0">
              <a:latin typeface="Calibri Light" panose="020F0302020204030204" pitchFamily="34" charset="0"/>
              <a:cs typeface="Calibri Light" panose="020F0302020204030204" pitchFamily="34" charset="0"/>
            </a:endParaRPr>
          </a:p>
          <a:p>
            <a:r>
              <a:rPr lang="en-US" sz="3600" dirty="0">
                <a:latin typeface="Calibri Light" panose="020F0302020204030204" pitchFamily="34" charset="0"/>
                <a:cs typeface="Calibri Light" panose="020F0302020204030204" pitchFamily="34" charset="0"/>
              </a:rPr>
              <a:t>If your company already uses a business intelligence solution, you can use this application for reporting with the ConSol CM DWH. Alternatively, ConSol CM provides the integrated add-on CM/EBIA, which allows you to create and display reports in the Web Client in a convenient way.</a:t>
            </a:r>
          </a:p>
          <a:p>
            <a:endParaRPr lang="en-US"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757465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Data Warehouse</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System architecture with data warehouse</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3" name="Grafik 2">
            <a:extLst>
              <a:ext uri="{FF2B5EF4-FFF2-40B4-BE49-F238E27FC236}">
                <a16:creationId xmlns:a16="http://schemas.microsoft.com/office/drawing/2014/main" id="{61F5F81B-E16C-4E25-AE53-497FECF58D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30166" y="5168584"/>
            <a:ext cx="11001186" cy="7068328"/>
          </a:xfrm>
          <a:prstGeom prst="rect">
            <a:avLst/>
          </a:prstGeom>
        </p:spPr>
      </p:pic>
    </p:spTree>
    <p:extLst>
      <p:ext uri="{BB962C8B-B14F-4D97-AF65-F5344CB8AC3E}">
        <p14:creationId xmlns:p14="http://schemas.microsoft.com/office/powerpoint/2010/main" val="316868570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CM/EBIA</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Create your reports conveniently in the Web Client</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9" name="Inhaltsplatzhalter 2"/>
          <p:cNvSpPr txBox="1">
            <a:spLocks/>
          </p:cNvSpPr>
          <p:nvPr/>
        </p:nvSpPr>
        <p:spPr bwMode="auto">
          <a:xfrm>
            <a:off x="1473200" y="5226877"/>
            <a:ext cx="21836062" cy="755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CM/EBIA is fully integrated in the Web Client via single sign-on, both for report creation and for displaying the finished dashboards. A separate login is not required.</a:t>
            </a:r>
          </a:p>
          <a:p>
            <a:r>
              <a:rPr lang="en-US" sz="3600" dirty="0">
                <a:latin typeface="Calibri Light" panose="020F0302020204030204" pitchFamily="34" charset="0"/>
                <a:cs typeface="Calibri Light" panose="020F0302020204030204" pitchFamily="34" charset="0"/>
              </a:rPr>
              <a:t>Create new reports and dashboards on your own. Self-service allows you do react quickly without having to rely on experts from other teams. </a:t>
            </a:r>
          </a:p>
          <a:p>
            <a:r>
              <a:rPr lang="en-US" altLang="de-DE" sz="3600" dirty="0">
                <a:latin typeface="Calibri Light" panose="020F0302020204030204" pitchFamily="34" charset="0"/>
                <a:cs typeface="Calibri Light" panose="020F0302020204030204" pitchFamily="34" charset="0"/>
              </a:rPr>
              <a:t>The graphical user interface of the CM/EBIA administration facilitates report creation, so that you can gain insights from your data without needing solid SQL knowledge.</a:t>
            </a:r>
            <a:endParaRPr lang="en-US" sz="3600" dirty="0">
              <a:latin typeface="Calibri Light" panose="020F0302020204030204" pitchFamily="34" charset="0"/>
              <a:cs typeface="Calibri Light" panose="020F0302020204030204" pitchFamily="34" charset="0"/>
            </a:endParaRPr>
          </a:p>
          <a:p>
            <a:r>
              <a:rPr lang="en-US" sz="3600" dirty="0">
                <a:latin typeface="Calibri Light" panose="020F0302020204030204" pitchFamily="34" charset="0"/>
                <a:cs typeface="Calibri Light" panose="020F0302020204030204" pitchFamily="34" charset="0"/>
              </a:rPr>
              <a:t>CM/EBIA itself comes with an own role model which allows to implement separate access limitations. It is possible, for example, that the users can only see the data of their own teams, e.g. Sales, Service, Support, IT.</a:t>
            </a:r>
            <a:endParaRPr lang="de-DE" sz="3600" dirty="0">
              <a:latin typeface="Calibri Light" panose="020F0302020204030204" pitchFamily="34" charset="0"/>
              <a:cs typeface="Calibri Light" panose="020F0302020204030204" pitchFamily="34" charset="0"/>
            </a:endParaRPr>
          </a:p>
          <a:p>
            <a:r>
              <a:rPr lang="en-US" sz="3600" dirty="0">
                <a:latin typeface="Calibri Light" panose="020F0302020204030204" pitchFamily="34" charset="0"/>
                <a:cs typeface="Calibri Light" panose="020F0302020204030204" pitchFamily="34" charset="0"/>
              </a:rPr>
              <a:t>Let CM/EBIA send you specific analyses in regular intervals and never miss a trend in your data.</a:t>
            </a:r>
          </a:p>
        </p:txBody>
      </p:sp>
    </p:spTree>
    <p:extLst>
      <p:ext uri="{BB962C8B-B14F-4D97-AF65-F5344CB8AC3E}">
        <p14:creationId xmlns:p14="http://schemas.microsoft.com/office/powerpoint/2010/main" val="196442028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altLang="de-DE" sz="7500" dirty="0">
                <a:latin typeface="Calibri Light" panose="020F0302020204030204" pitchFamily="34" charset="0"/>
                <a:cs typeface="Calibri Light" panose="020F0302020204030204" pitchFamily="34" charset="0"/>
              </a:rPr>
              <a:t>CM/EBIA</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Publish dashboards directly in the Web Client</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9</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1" name="Inhaltsplatzhalter 2"/>
          <p:cNvSpPr txBox="1">
            <a:spLocks/>
          </p:cNvSpPr>
          <p:nvPr/>
        </p:nvSpPr>
        <p:spPr bwMode="auto">
          <a:xfrm>
            <a:off x="15058449" y="6090073"/>
            <a:ext cx="8387339" cy="61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Create dashboards containing several reports.</a:t>
            </a:r>
          </a:p>
          <a:p>
            <a:r>
              <a:rPr lang="en-US" sz="3600" dirty="0">
                <a:latin typeface="Calibri Light" panose="020F0302020204030204" pitchFamily="34" charset="0"/>
                <a:cs typeface="Calibri Light" panose="020F0302020204030204" pitchFamily="34" charset="0"/>
              </a:rPr>
              <a:t>You can place the CM/EBIA dashboards as widgets on the start page of ConSol CM.</a:t>
            </a:r>
          </a:p>
          <a:p>
            <a:r>
              <a:rPr lang="en-US" sz="3600" dirty="0">
                <a:latin typeface="Calibri Light" panose="020F0302020204030204" pitchFamily="34" charset="0"/>
                <a:cs typeface="Calibri Light" panose="020F0302020204030204" pitchFamily="34" charset="0"/>
              </a:rPr>
              <a:t>This gives the users an overview of the most important insights for their daily work.</a:t>
            </a:r>
          </a:p>
          <a:p>
            <a:r>
              <a:rPr lang="en-US" sz="3600" dirty="0">
                <a:latin typeface="Calibri Light" panose="020F0302020204030204" pitchFamily="34" charset="0"/>
                <a:cs typeface="Calibri Light" panose="020F0302020204030204" pitchFamily="34" charset="0"/>
              </a:rPr>
              <a:t>The data is refreshed automatically when loading the page.</a:t>
            </a:r>
          </a:p>
        </p:txBody>
      </p:sp>
      <p:pic>
        <p:nvPicPr>
          <p:cNvPr id="2" name="Grafik 1">
            <a:extLst>
              <a:ext uri="{FF2B5EF4-FFF2-40B4-BE49-F238E27FC236}">
                <a16:creationId xmlns:a16="http://schemas.microsoft.com/office/drawing/2014/main" id="{3C344015-9E5C-4280-8B74-06D83CA4C19C}"/>
              </a:ext>
            </a:extLst>
          </p:cNvPr>
          <p:cNvPicPr>
            <a:picLocks noChangeAspect="1"/>
          </p:cNvPicPr>
          <p:nvPr/>
        </p:nvPicPr>
        <p:blipFill>
          <a:blip r:embed="rId2"/>
          <a:stretch>
            <a:fillRect/>
          </a:stretch>
        </p:blipFill>
        <p:spPr>
          <a:xfrm>
            <a:off x="1541463" y="5624122"/>
            <a:ext cx="12271861" cy="6631378"/>
          </a:xfrm>
          <a:prstGeom prst="rect">
            <a:avLst/>
          </a:prstGeom>
        </p:spPr>
      </p:pic>
    </p:spTree>
    <p:extLst>
      <p:ext uri="{BB962C8B-B14F-4D97-AF65-F5344CB8AC3E}">
        <p14:creationId xmlns:p14="http://schemas.microsoft.com/office/powerpoint/2010/main" val="282968869"/>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7">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327DAF"/>
      </a:hlink>
      <a:folHlink>
        <a:srgbClr val="327DAF"/>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D6FB6"/>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smtClean="0">
            <a:solidFill>
              <a:srgbClr val="7C7C7C"/>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721</Words>
  <Application>Microsoft Office PowerPoint</Application>
  <PresentationFormat>Benutzerdefiniert</PresentationFormat>
  <Paragraphs>85</Paragraphs>
  <Slides>11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5_Larissa</vt:lpstr>
      <vt:lpstr>PowerPoint-Präsentation</vt:lpstr>
      <vt:lpstr>PowerPoint-Präsentation</vt:lpstr>
      <vt:lpstr>PowerPoint-Präsentation</vt:lpstr>
      <vt:lpstr>Dashboards</vt:lpstr>
      <vt:lpstr>Dashboards</vt:lpstr>
      <vt:lpstr>Data Warehouse</vt:lpstr>
      <vt:lpstr>Data Warehouse</vt:lpstr>
      <vt:lpstr>CM/EBIA</vt:lpstr>
      <vt:lpstr>CM/EBIA</vt:lpstr>
      <vt:lpstr>CM/EBIA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 CM/BI</dc:title>
  <dc:creator>ConSol Software GmbH</dc:creator>
  <cp:lastModifiedBy>Johanna Juszak</cp:lastModifiedBy>
  <cp:revision>1239</cp:revision>
  <cp:lastPrinted>2017-11-17T12:16:11Z</cp:lastPrinted>
  <dcterms:created xsi:type="dcterms:W3CDTF">2011-02-16T13:16:40Z</dcterms:created>
  <dcterms:modified xsi:type="dcterms:W3CDTF">2023-01-02T09:21:32Z</dcterms:modified>
</cp:coreProperties>
</file>