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17"/>
  </p:notesMasterIdLst>
  <p:handoutMasterIdLst>
    <p:handoutMasterId r:id="rId18"/>
  </p:handoutMasterIdLst>
  <p:sldIdLst>
    <p:sldId id="304" r:id="rId2"/>
    <p:sldId id="589" r:id="rId3"/>
    <p:sldId id="550" r:id="rId4"/>
    <p:sldId id="551" r:id="rId5"/>
    <p:sldId id="593" r:id="rId6"/>
    <p:sldId id="585" r:id="rId7"/>
    <p:sldId id="581" r:id="rId8"/>
    <p:sldId id="582" r:id="rId9"/>
    <p:sldId id="586" r:id="rId10"/>
    <p:sldId id="575" r:id="rId11"/>
    <p:sldId id="595" r:id="rId12"/>
    <p:sldId id="596" r:id="rId13"/>
    <p:sldId id="597" r:id="rId14"/>
    <p:sldId id="598" r:id="rId15"/>
    <p:sldId id="583" r:id="rId16"/>
  </p:sldIdLst>
  <p:sldSz cx="24387175" cy="13716000"/>
  <p:notesSz cx="6797675" cy="9926638"/>
  <p:custDataLst>
    <p:tags r:id="rId19"/>
  </p:custDataLst>
  <p:defaultTextStyle>
    <a:defPPr>
      <a:defRPr lang="de-DE"/>
    </a:defPPr>
    <a:lvl1pPr algn="l" defTabSz="2436813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219200" indent="-762000" algn="l" defTabSz="2436813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2436813" indent="-1522413" algn="l" defTabSz="2436813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3656013" indent="-2284413" algn="l" defTabSz="2436813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4875213" indent="-3046413" algn="l" defTabSz="2436813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orient="horz" pos="560">
          <p15:clr>
            <a:srgbClr val="A4A3A4"/>
          </p15:clr>
        </p15:guide>
        <p15:guide id="3" orient="horz" pos="8088">
          <p15:clr>
            <a:srgbClr val="A4A3A4"/>
          </p15:clr>
        </p15:guide>
        <p15:guide id="4" orient="horz" pos="2304">
          <p15:clr>
            <a:srgbClr val="A4A3A4"/>
          </p15:clr>
        </p15:guide>
        <p15:guide id="5" orient="horz" pos="1808">
          <p15:clr>
            <a:srgbClr val="A4A3A4"/>
          </p15:clr>
        </p15:guide>
        <p15:guide id="6" orient="horz" pos="7739">
          <p15:clr>
            <a:srgbClr val="A4A3A4"/>
          </p15:clr>
        </p15:guide>
        <p15:guide id="7" pos="7681">
          <p15:clr>
            <a:srgbClr val="A4A3A4"/>
          </p15:clr>
        </p15:guide>
        <p15:guide id="8" pos="7828">
          <p15:clr>
            <a:srgbClr val="A4A3A4"/>
          </p15:clr>
        </p15:guide>
        <p15:guide id="9" pos="7534">
          <p15:clr>
            <a:srgbClr val="A4A3A4"/>
          </p15:clr>
        </p15:guide>
        <p15:guide id="10" pos="928">
          <p15:clr>
            <a:srgbClr val="A4A3A4"/>
          </p15:clr>
        </p15:guide>
        <p15:guide id="11" pos="14429">
          <p15:clr>
            <a:srgbClr val="A4A3A4"/>
          </p15:clr>
        </p15:guide>
        <p15:guide id="12" pos="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41719C"/>
    <a:srgbClr val="6193CD"/>
    <a:srgbClr val="7C7C7C"/>
    <a:srgbClr val="333333"/>
    <a:srgbClr val="F5CB2D"/>
    <a:srgbClr val="6B7592"/>
    <a:srgbClr val="3D6FB6"/>
    <a:srgbClr val="EFEFE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41" autoAdjust="0"/>
  </p:normalViewPr>
  <p:slideViewPr>
    <p:cSldViewPr snapToGrid="0" snapToObjects="1">
      <p:cViewPr varScale="1">
        <p:scale>
          <a:sx n="41" d="100"/>
          <a:sy n="41" d="100"/>
        </p:scale>
        <p:origin x="600" y="34"/>
      </p:cViewPr>
      <p:guideLst>
        <p:guide orient="horz" pos="4320"/>
        <p:guide orient="horz" pos="560"/>
        <p:guide orient="horz" pos="8088"/>
        <p:guide orient="horz" pos="2304"/>
        <p:guide orient="horz" pos="1808"/>
        <p:guide orient="horz" pos="7739"/>
        <p:guide pos="7681"/>
        <p:guide pos="7828"/>
        <p:guide pos="7534"/>
        <p:guide pos="928"/>
        <p:guide pos="14429"/>
        <p:guide pos="608"/>
      </p:guideLst>
    </p:cSldViewPr>
  </p:slideViewPr>
  <p:outlineViewPr>
    <p:cViewPr>
      <p:scale>
        <a:sx n="33" d="100"/>
        <a:sy n="33" d="100"/>
      </p:scale>
      <p:origin x="0" y="-1142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43839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9DB597-9DBA-4FAC-BC14-0A5AF5B1313D}" type="datetimeFigureOut">
              <a:rPr lang="de-DE" altLang="de-DE"/>
              <a:pPr>
                <a:defRPr/>
              </a:pPr>
              <a:t>17.11.2025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43839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EAA753-CC57-4159-AB74-E2A3157926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0817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43839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75E588-328A-40BA-9C27-B1965E98190C}" type="datetimeFigureOut">
              <a:rPr lang="de-DE" altLang="de-DE"/>
              <a:pPr>
                <a:defRPr/>
              </a:pPr>
              <a:t>17.11.2025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43839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E1E635-F649-45C5-8EE4-7C4320A385A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2321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436813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1219200" algn="l" defTabSz="2436813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2436813" algn="l" defTabSz="2436813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3656013" algn="l" defTabSz="2436813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4875213" algn="l" defTabSz="2436813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6095987" algn="l" defTabSz="243839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184" algn="l" defTabSz="243839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381" algn="l" defTabSz="243839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3578" algn="l" defTabSz="243839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1E635-F649-45C5-8EE4-7C4320A385A7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437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-25400" y="5173663"/>
            <a:ext cx="24412575" cy="8542337"/>
          </a:xfrm>
          <a:prstGeom prst="rect">
            <a:avLst/>
          </a:prstGeom>
          <a:solidFill>
            <a:srgbClr val="3759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pic>
        <p:nvPicPr>
          <p:cNvPr id="3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363" y="1538288"/>
            <a:ext cx="63754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175250"/>
            <a:ext cx="3121025" cy="85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82727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1136650" y="1820863"/>
            <a:ext cx="184150" cy="831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85800" indent="-685800">
              <a:buClr>
                <a:srgbClr val="537FC2"/>
              </a:buClr>
              <a:buFont typeface="Arial"/>
              <a:buChar char="•"/>
              <a:defRPr/>
            </a:lvl1pPr>
            <a:lvl2pPr marL="1282700" indent="-571500">
              <a:buClr>
                <a:srgbClr val="537FC2"/>
              </a:buClr>
              <a:buFont typeface="Arial"/>
              <a:buChar char="•"/>
              <a:defRPr sz="4300"/>
            </a:lvl2pPr>
            <a:lvl3pPr marL="2009775" indent="-571500">
              <a:buClr>
                <a:srgbClr val="537FC2"/>
              </a:buClr>
              <a:buFont typeface="Arial"/>
              <a:buChar char="•"/>
              <a:defRPr/>
            </a:lvl3pPr>
            <a:lvl4pPr marL="2720975" indent="-571500">
              <a:buClr>
                <a:srgbClr val="537FC2"/>
              </a:buClr>
              <a:buFont typeface="Arial"/>
              <a:buChar char="•"/>
              <a:defRPr/>
            </a:lvl4pPr>
            <a:lvl5pPr marL="3432175" indent="-571500">
              <a:buClr>
                <a:srgbClr val="537FC2"/>
              </a:buClr>
              <a:buFont typeface="Arial"/>
              <a:buChar char="•"/>
              <a:defRPr sz="4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269687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4810621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5826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 userDrawn="1"/>
        </p:nvSpPr>
        <p:spPr>
          <a:xfrm>
            <a:off x="0" y="0"/>
            <a:ext cx="24387175" cy="2624138"/>
          </a:xfrm>
          <a:prstGeom prst="roundRect">
            <a:avLst>
              <a:gd name="adj" fmla="val 0"/>
            </a:avLst>
          </a:prstGeom>
          <a:solidFill>
            <a:srgbClr val="537FC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9" tIns="121921" rIns="243839" bIns="121921" anchor="ctr"/>
          <a:lstStyle/>
          <a:p>
            <a:pPr algn="ctr" defTabSz="24383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1473200" y="314325"/>
            <a:ext cx="214153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473200" y="3651250"/>
            <a:ext cx="21432838" cy="860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4" r:id="rId3"/>
    <p:sldLayoutId id="2147483887" r:id="rId4"/>
  </p:sldLayoutIdLst>
  <p:transition>
    <p:wipe dir="r"/>
  </p:transition>
  <p:hf hdr="0"/>
  <p:txStyles>
    <p:titleStyle>
      <a:lvl1pPr algn="l" defTabSz="2436813" rtl="0" eaLnBrk="0" fontAlgn="base" hangingPunct="0">
        <a:spcBef>
          <a:spcPct val="0"/>
        </a:spcBef>
        <a:spcAft>
          <a:spcPct val="0"/>
        </a:spcAft>
        <a:defRPr sz="6700" kern="1200">
          <a:solidFill>
            <a:schemeClr val="bg1"/>
          </a:solidFill>
          <a:latin typeface="Calibri Light"/>
          <a:ea typeface="MS PGothic" panose="020B0600070205080204" pitchFamily="34" charset="-128"/>
          <a:cs typeface="Calibri Light"/>
        </a:defRPr>
      </a:lvl1pPr>
      <a:lvl2pPr algn="l" defTabSz="2436813" rtl="0" eaLnBrk="0" fontAlgn="base" hangingPunct="0">
        <a:spcBef>
          <a:spcPct val="0"/>
        </a:spcBef>
        <a:spcAft>
          <a:spcPct val="0"/>
        </a:spcAft>
        <a:defRPr sz="6700">
          <a:solidFill>
            <a:schemeClr val="bg1"/>
          </a:solidFill>
          <a:latin typeface="Calibri Light" charset="0"/>
          <a:ea typeface="MS PGothic" panose="020B0600070205080204" pitchFamily="34" charset="-128"/>
          <a:cs typeface="Calibri Light" panose="020F0302020204030204" pitchFamily="34" charset="0"/>
        </a:defRPr>
      </a:lvl2pPr>
      <a:lvl3pPr algn="l" defTabSz="2436813" rtl="0" eaLnBrk="0" fontAlgn="base" hangingPunct="0">
        <a:spcBef>
          <a:spcPct val="0"/>
        </a:spcBef>
        <a:spcAft>
          <a:spcPct val="0"/>
        </a:spcAft>
        <a:defRPr sz="6700">
          <a:solidFill>
            <a:schemeClr val="bg1"/>
          </a:solidFill>
          <a:latin typeface="Calibri Light" charset="0"/>
          <a:ea typeface="MS PGothic" panose="020B0600070205080204" pitchFamily="34" charset="-128"/>
          <a:cs typeface="Calibri Light" panose="020F0302020204030204" pitchFamily="34" charset="0"/>
        </a:defRPr>
      </a:lvl3pPr>
      <a:lvl4pPr algn="l" defTabSz="2436813" rtl="0" eaLnBrk="0" fontAlgn="base" hangingPunct="0">
        <a:spcBef>
          <a:spcPct val="0"/>
        </a:spcBef>
        <a:spcAft>
          <a:spcPct val="0"/>
        </a:spcAft>
        <a:defRPr sz="6700">
          <a:solidFill>
            <a:schemeClr val="bg1"/>
          </a:solidFill>
          <a:latin typeface="Calibri Light" charset="0"/>
          <a:ea typeface="MS PGothic" panose="020B0600070205080204" pitchFamily="34" charset="-128"/>
          <a:cs typeface="Calibri Light" panose="020F0302020204030204" pitchFamily="34" charset="0"/>
        </a:defRPr>
      </a:lvl4pPr>
      <a:lvl5pPr algn="l" defTabSz="2436813" rtl="0" eaLnBrk="0" fontAlgn="base" hangingPunct="0">
        <a:spcBef>
          <a:spcPct val="0"/>
        </a:spcBef>
        <a:spcAft>
          <a:spcPct val="0"/>
        </a:spcAft>
        <a:defRPr sz="6700">
          <a:solidFill>
            <a:schemeClr val="bg1"/>
          </a:solidFill>
          <a:latin typeface="Calibri Light" charset="0"/>
          <a:ea typeface="MS PGothic" panose="020B0600070205080204" pitchFamily="34" charset="-128"/>
          <a:cs typeface="Calibri Light" panose="020F0302020204030204" pitchFamily="34" charset="0"/>
        </a:defRPr>
      </a:lvl5pPr>
      <a:lvl6pPr marL="457200" algn="l" defTabSz="2436813" rtl="0" fontAlgn="base">
        <a:spcBef>
          <a:spcPct val="0"/>
        </a:spcBef>
        <a:spcAft>
          <a:spcPct val="0"/>
        </a:spcAft>
        <a:defRPr sz="6700">
          <a:solidFill>
            <a:schemeClr val="tx2"/>
          </a:solidFill>
          <a:latin typeface="Calibri Light" charset="0"/>
          <a:ea typeface="ＭＳ Ｐゴシック" charset="0"/>
        </a:defRPr>
      </a:lvl6pPr>
      <a:lvl7pPr marL="914400" algn="l" defTabSz="2436813" rtl="0" fontAlgn="base">
        <a:spcBef>
          <a:spcPct val="0"/>
        </a:spcBef>
        <a:spcAft>
          <a:spcPct val="0"/>
        </a:spcAft>
        <a:defRPr sz="6700">
          <a:solidFill>
            <a:schemeClr val="tx2"/>
          </a:solidFill>
          <a:latin typeface="Calibri Light" charset="0"/>
          <a:ea typeface="ＭＳ Ｐゴシック" charset="0"/>
        </a:defRPr>
      </a:lvl7pPr>
      <a:lvl8pPr marL="1371600" algn="l" defTabSz="2436813" rtl="0" fontAlgn="base">
        <a:spcBef>
          <a:spcPct val="0"/>
        </a:spcBef>
        <a:spcAft>
          <a:spcPct val="0"/>
        </a:spcAft>
        <a:defRPr sz="6700">
          <a:solidFill>
            <a:schemeClr val="tx2"/>
          </a:solidFill>
          <a:latin typeface="Calibri Light" charset="0"/>
          <a:ea typeface="ＭＳ Ｐゴシック" charset="0"/>
        </a:defRPr>
      </a:lvl8pPr>
      <a:lvl9pPr marL="1828800" algn="l" defTabSz="2436813" rtl="0" fontAlgn="base">
        <a:spcBef>
          <a:spcPct val="0"/>
        </a:spcBef>
        <a:spcAft>
          <a:spcPct val="0"/>
        </a:spcAft>
        <a:defRPr sz="6700">
          <a:solidFill>
            <a:schemeClr val="tx2"/>
          </a:solidFill>
          <a:latin typeface="Calibri Light" charset="0"/>
          <a:ea typeface="ＭＳ Ｐゴシック" charset="0"/>
        </a:defRPr>
      </a:lvl9pPr>
    </p:titleStyle>
    <p:bodyStyle>
      <a:lvl1pPr marL="709613" indent="-709613" algn="l" defTabSz="2436813" rtl="0" eaLnBrk="0" fontAlgn="base" hangingPunct="0">
        <a:spcBef>
          <a:spcPct val="20000"/>
        </a:spcBef>
        <a:spcAft>
          <a:spcPct val="0"/>
        </a:spcAft>
        <a:buClr>
          <a:srgbClr val="537FC2"/>
        </a:buClr>
        <a:buFont typeface="Arial" panose="020B0604020202020204" pitchFamily="34" charset="0"/>
        <a:buChar char="•"/>
        <a:defRPr sz="4500" kern="1200">
          <a:solidFill>
            <a:schemeClr val="tx2"/>
          </a:solidFill>
          <a:latin typeface="Calibri"/>
          <a:ea typeface="MS PGothic" panose="020B0600070205080204" pitchFamily="34" charset="-128"/>
          <a:cs typeface="Calibri"/>
        </a:defRPr>
      </a:lvl1pPr>
      <a:lvl2pPr marL="1438275" indent="-727075" algn="l" defTabSz="2436813" rtl="0" eaLnBrk="0" fontAlgn="base" hangingPunct="0">
        <a:spcBef>
          <a:spcPct val="20000"/>
        </a:spcBef>
        <a:spcAft>
          <a:spcPct val="0"/>
        </a:spcAft>
        <a:buClr>
          <a:srgbClr val="537FC2"/>
        </a:buClr>
        <a:buFont typeface="Arial" panose="020B0604020202020204" pitchFamily="34" charset="0"/>
        <a:buChar char="•"/>
        <a:defRPr sz="4800" kern="1200">
          <a:solidFill>
            <a:schemeClr val="tx2"/>
          </a:solidFill>
          <a:latin typeface="Calibri"/>
          <a:ea typeface="MS PGothic" panose="020B0600070205080204" pitchFamily="34" charset="-128"/>
          <a:cs typeface="Calibri"/>
        </a:defRPr>
      </a:lvl2pPr>
      <a:lvl3pPr marL="1920875" indent="-482600" algn="l" defTabSz="2436813" rtl="0" eaLnBrk="0" fontAlgn="base" hangingPunct="0">
        <a:spcBef>
          <a:spcPct val="20000"/>
        </a:spcBef>
        <a:spcAft>
          <a:spcPct val="0"/>
        </a:spcAft>
        <a:buClr>
          <a:srgbClr val="537FC2"/>
        </a:buClr>
        <a:buFont typeface="Arial" panose="020B0604020202020204" pitchFamily="34" charset="0"/>
        <a:buChar char="•"/>
        <a:defRPr sz="4300" kern="1200">
          <a:solidFill>
            <a:schemeClr val="tx2"/>
          </a:solidFill>
          <a:latin typeface="Calibri"/>
          <a:ea typeface="MS PGothic" panose="020B0600070205080204" pitchFamily="34" charset="-128"/>
          <a:cs typeface="Calibri"/>
        </a:defRPr>
      </a:lvl3pPr>
      <a:lvl4pPr marL="2627313" indent="-477838" algn="l" defTabSz="2436813" rtl="0" eaLnBrk="0" fontAlgn="base" hangingPunct="0">
        <a:spcBef>
          <a:spcPct val="20000"/>
        </a:spcBef>
        <a:spcAft>
          <a:spcPct val="0"/>
        </a:spcAft>
        <a:buClr>
          <a:srgbClr val="537FC2"/>
        </a:buClr>
        <a:buFont typeface="Arial" panose="020B0604020202020204" pitchFamily="34" charset="0"/>
        <a:buChar char="•"/>
        <a:defRPr sz="4300" kern="1200">
          <a:solidFill>
            <a:schemeClr val="tx2"/>
          </a:solidFill>
          <a:latin typeface="Calibri"/>
          <a:ea typeface="MS PGothic" panose="020B0600070205080204" pitchFamily="34" charset="-128"/>
          <a:cs typeface="Calibri"/>
        </a:defRPr>
      </a:lvl4pPr>
      <a:lvl5pPr marL="3338513" indent="-477838" algn="l" defTabSz="2436813" rtl="0" eaLnBrk="0" fontAlgn="base" hangingPunct="0">
        <a:spcBef>
          <a:spcPct val="20000"/>
        </a:spcBef>
        <a:spcAft>
          <a:spcPct val="0"/>
        </a:spcAft>
        <a:buClr>
          <a:srgbClr val="537FC2"/>
        </a:buClr>
        <a:buFont typeface="Arial" panose="020B0604020202020204" pitchFamily="34" charset="0"/>
        <a:buChar char="•"/>
        <a:defRPr sz="4300" kern="1200">
          <a:solidFill>
            <a:schemeClr val="tx2"/>
          </a:solidFill>
          <a:latin typeface="Calibri"/>
          <a:ea typeface="MS PGothic" panose="020B0600070205080204" pitchFamily="34" charset="-128"/>
          <a:cs typeface="Calibri"/>
        </a:defRPr>
      </a:lvl5pPr>
      <a:lvl6pPr marL="6705586" indent="-609598" algn="l" defTabSz="2438394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783" indent="-609598" algn="l" defTabSz="2438394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983" indent="-609598" algn="l" defTabSz="2438394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177" indent="-609598" algn="l" defTabSz="2438394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4383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00" algn="l" defTabSz="24383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394" algn="l" defTabSz="24383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594" algn="l" defTabSz="24383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790" algn="l" defTabSz="24383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987" algn="l" defTabSz="24383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184" algn="l" defTabSz="24383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381" algn="l" defTabSz="24383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578" algn="l" defTabSz="2438394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ecdoc.consol.d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 txBox="1">
            <a:spLocks/>
          </p:cNvSpPr>
          <p:nvPr/>
        </p:nvSpPr>
        <p:spPr bwMode="auto">
          <a:xfrm>
            <a:off x="4886793" y="5773738"/>
            <a:ext cx="1805417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r" eaLnBrk="1" hangingPunct="1">
              <a:lnSpc>
                <a:spcPts val="1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ConSol </a:t>
            </a:r>
            <a:r>
              <a:rPr lang="en-US" altLang="de-DE" sz="1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CM/Forms</a:t>
            </a:r>
            <a:endParaRPr lang="de-DE" altLang="de-DE" sz="10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171" name="Untertitel 2"/>
          <p:cNvSpPr txBox="1">
            <a:spLocks/>
          </p:cNvSpPr>
          <p:nvPr/>
        </p:nvSpPr>
        <p:spPr bwMode="auto">
          <a:xfrm>
            <a:off x="11453813" y="9309100"/>
            <a:ext cx="1148715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r" eaLnBrk="1" hangingPunct="1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altLang="de-DE" sz="3800" i="1" dirty="0">
                <a:solidFill>
                  <a:schemeClr val="bg2"/>
                </a:solidFill>
              </a:rPr>
              <a:t>November 2025, Product management ConSol CM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7500" dirty="0">
                <a:latin typeface="Calibri Light" panose="020F0302020204030204" pitchFamily="34" charset="0"/>
                <a:cs typeface="Calibri Light" panose="020F0302020204030204" pitchFamily="34" charset="0"/>
              </a:rPr>
              <a:t>Creating a web form</a:t>
            </a:r>
            <a:endParaRPr lang="en-US" altLang="de-DE" sz="75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415500" y="12255500"/>
            <a:ext cx="962025" cy="963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485" name="Foliennummernplatzhalter 5"/>
          <p:cNvSpPr>
            <a:spLocks noGrp="1"/>
          </p:cNvSpPr>
          <p:nvPr/>
        </p:nvSpPr>
        <p:spPr bwMode="auto">
          <a:xfrm>
            <a:off x="22366288" y="12252325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9F5BE47-91BD-4305-AB29-49309B3FF1CE}" type="slidenum">
              <a:rPr lang="de-DE" altLang="de-DE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 sz="4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1473200" y="3651250"/>
            <a:ext cx="17632947" cy="642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85800" indent="-6858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5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1pPr>
            <a:lvl2pPr marL="1282700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2pPr>
            <a:lvl3pPr marL="20097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3pPr>
            <a:lvl4pPr marL="27209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4pPr>
            <a:lvl5pPr marL="34321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0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5pPr>
            <a:lvl6pPr marL="6705586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7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9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177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de-DE" sz="5400" dirty="0">
                <a:solidFill>
                  <a:srgbClr val="F5CB2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Maximum flexibility when creating a web form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You can make numerous choices when creating a web form in </a:t>
            </a:r>
            <a:r>
              <a:rPr lang="en-US" sz="3600">
                <a:latin typeface="Calibri Light" panose="020F0302020204030204" pitchFamily="34" charset="0"/>
                <a:cs typeface="Calibri Light" panose="020F0302020204030204" pitchFamily="34" charset="0"/>
              </a:rPr>
              <a:t>the Web Admin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US" sz="3600">
                <a:latin typeface="Calibri Light" panose="020F0302020204030204" pitchFamily="34" charset="0"/>
                <a:cs typeface="Calibri Light" panose="020F0302020204030204" pitchFamily="34" charset="0"/>
              </a:rPr>
              <a:t>uite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r>
              <a:rPr lang="en-US" sz="3600" dirty="0">
                <a:solidFill>
                  <a:srgbClr val="6193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Publishing</a:t>
            </a:r>
            <a:b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On the ConSol CM instance ↔ on an own instance</a:t>
            </a:r>
          </a:p>
          <a:p>
            <a:r>
              <a:rPr lang="en-US" sz="3600" dirty="0">
                <a:solidFill>
                  <a:srgbClr val="6193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processing</a:t>
            </a:r>
            <a:b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Direct processing of the submitted data ↔ saving data in the database for batch processing at a later point in time</a:t>
            </a:r>
          </a:p>
          <a:p>
            <a:r>
              <a:rPr lang="en-US" sz="3600" dirty="0">
                <a:solidFill>
                  <a:srgbClr val="6193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Logic</a:t>
            </a:r>
            <a:b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logic for processing the data can be customized completely in the integration script</a:t>
            </a:r>
          </a:p>
          <a:p>
            <a:r>
              <a:rPr lang="en-US" sz="3600" dirty="0">
                <a:solidFill>
                  <a:srgbClr val="6193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 components</a:t>
            </a:r>
            <a:b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Numerous form components, as input fields for different data types, selection fields, layout, buttons, file upload, extendable lists and tables</a:t>
            </a:r>
          </a:p>
        </p:txBody>
      </p:sp>
      <p:pic>
        <p:nvPicPr>
          <p:cNvPr id="3" name="Grafik 2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E42AD6DA-485B-1947-2F01-B807F11CA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680" y="4358126"/>
            <a:ext cx="3127820" cy="762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15942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415500" y="12255500"/>
            <a:ext cx="962025" cy="963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485" name="Foliennummernplatzhalter 5"/>
          <p:cNvSpPr>
            <a:spLocks noGrp="1"/>
          </p:cNvSpPr>
          <p:nvPr/>
        </p:nvSpPr>
        <p:spPr bwMode="auto">
          <a:xfrm>
            <a:off x="22366288" y="12252325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9F5BE47-91BD-4305-AB29-49309B3FF1CE}" type="slidenum">
              <a:rPr lang="de-DE" altLang="de-DE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 sz="4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1473200" y="3651250"/>
            <a:ext cx="21904325" cy="642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85800" indent="-6858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5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1pPr>
            <a:lvl2pPr marL="1282700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2pPr>
            <a:lvl3pPr marL="20097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3pPr>
            <a:lvl4pPr marL="27209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4pPr>
            <a:lvl5pPr marL="34321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0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5pPr>
            <a:lvl6pPr marL="6705586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7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9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177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de-DE" sz="5400" dirty="0">
                <a:solidFill>
                  <a:srgbClr val="F5CB2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Publishing a web form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There are two general options for publishing web forms: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On the ConSol CM instance:</a:t>
            </a:r>
          </a:p>
          <a:p>
            <a:pPr lvl="1"/>
            <a:r>
              <a:rPr lang="en-US" sz="3400" dirty="0">
                <a:latin typeface="Calibri Light" panose="020F0302020204030204" pitchFamily="34" charset="0"/>
                <a:cs typeface="Calibri Light" panose="020F0302020204030204" pitchFamily="34" charset="0"/>
              </a:rPr>
              <a:t>Access via URL in the CM domain</a:t>
            </a:r>
          </a:p>
          <a:p>
            <a:pPr lvl="1"/>
            <a:r>
              <a:rPr lang="en-US" sz="3400" dirty="0">
                <a:latin typeface="Calibri Light" panose="020F0302020204030204" pitchFamily="34" charset="0"/>
                <a:cs typeface="Calibri Light" panose="020F0302020204030204" pitchFamily="34" charset="0"/>
              </a:rPr>
              <a:t>Access via </a:t>
            </a:r>
            <a:r>
              <a:rPr lang="en-US" sz="3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iFrame</a:t>
            </a:r>
            <a:r>
              <a:rPr lang="en-US" sz="3400" dirty="0">
                <a:latin typeface="Calibri Light" panose="020F0302020204030204" pitchFamily="34" charset="0"/>
                <a:cs typeface="Calibri Light" panose="020F0302020204030204" pitchFamily="34" charset="0"/>
              </a:rPr>
              <a:t> embedded in an external website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a custom-build application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473200" y="9773637"/>
            <a:ext cx="7893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171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Example: </a:t>
            </a:r>
          </a:p>
          <a:p>
            <a:r>
              <a:rPr lang="en-US" sz="3600" dirty="0">
                <a:solidFill>
                  <a:srgbClr val="4171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Usage as </a:t>
            </a:r>
            <a:r>
              <a:rPr lang="en-US" sz="3600" dirty="0" err="1">
                <a:solidFill>
                  <a:srgbClr val="4171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iFrame</a:t>
            </a:r>
            <a:r>
              <a:rPr lang="en-US" sz="3600" dirty="0">
                <a:solidFill>
                  <a:srgbClr val="4171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from the ConSol CM instance, external access allowed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1781" y="8021031"/>
            <a:ext cx="12393480" cy="408162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B91C7AC4-DF33-47E7-A813-27FCCC93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314325"/>
            <a:ext cx="21415375" cy="1952625"/>
          </a:xfrm>
        </p:spPr>
        <p:txBody>
          <a:bodyPr/>
          <a:lstStyle/>
          <a:p>
            <a:r>
              <a:rPr lang="en-US" altLang="de-DE" sz="7500" dirty="0">
                <a:latin typeface="Calibri Light" panose="020F0302020204030204" pitchFamily="34" charset="0"/>
                <a:cs typeface="Calibri Light" panose="020F0302020204030204" pitchFamily="34" charset="0"/>
              </a:rPr>
              <a:t>Creating a web form</a:t>
            </a:r>
            <a:endParaRPr lang="en-US" altLang="de-DE" sz="75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49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415500" y="12255500"/>
            <a:ext cx="962025" cy="963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485" name="Foliennummernplatzhalter 5"/>
          <p:cNvSpPr>
            <a:spLocks noGrp="1"/>
          </p:cNvSpPr>
          <p:nvPr/>
        </p:nvSpPr>
        <p:spPr bwMode="auto">
          <a:xfrm>
            <a:off x="22366288" y="12252325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9F5BE47-91BD-4305-AB29-49309B3FF1CE}" type="slidenum">
              <a:rPr lang="de-DE" altLang="de-DE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 sz="4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1473201" y="3651251"/>
            <a:ext cx="21904324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85800" indent="-6858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5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1pPr>
            <a:lvl2pPr marL="1282700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2pPr>
            <a:lvl3pPr marL="20097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3pPr>
            <a:lvl4pPr marL="27209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4pPr>
            <a:lvl5pPr marL="34321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0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5pPr>
            <a:lvl6pPr marL="6705586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7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9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177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de-DE" sz="5400" dirty="0">
                <a:solidFill>
                  <a:srgbClr val="F5CB2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processing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There are two options for processing the form data:</a:t>
            </a:r>
          </a:p>
          <a:p>
            <a:pPr marL="742950" indent="-742950">
              <a:buFont typeface="+mj-lt"/>
              <a:buAutoNum type="alphaLcPeriod"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Using a webhook</a:t>
            </a:r>
          </a:p>
          <a:p>
            <a:pPr lvl="1"/>
            <a:r>
              <a:rPr lang="en-US" sz="3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data is sent to ConSol CM via webhook.</a:t>
            </a:r>
          </a:p>
          <a:p>
            <a:pPr lvl="1"/>
            <a:r>
              <a:rPr lang="en-US" sz="3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related integration script processes the data.</a:t>
            </a:r>
          </a:p>
          <a:p>
            <a:pPr marL="742950" indent="-742950">
              <a:buFont typeface="+mj-lt"/>
              <a:buAutoNum type="alphaLcPeriod"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Using the database</a:t>
            </a:r>
          </a:p>
          <a:p>
            <a:pPr lvl="1"/>
            <a:r>
              <a:rPr lang="en-US" sz="3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data is stored in the ConSol CM database.</a:t>
            </a:r>
          </a:p>
          <a:p>
            <a:pPr lvl="1"/>
            <a:r>
              <a:rPr lang="en-US" sz="3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data is processed subsequently, for example by a task script executed in regular intervals.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0332" y="9372602"/>
            <a:ext cx="8935697" cy="316274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89951" y="9372601"/>
            <a:ext cx="12884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171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Schematic visualization of data processing</a:t>
            </a:r>
          </a:p>
          <a:p>
            <a:r>
              <a:rPr lang="en-US" sz="3600" b="1" dirty="0">
                <a:solidFill>
                  <a:srgbClr val="626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Important</a:t>
            </a:r>
            <a:r>
              <a:rPr lang="en-US" sz="3600" dirty="0">
                <a:solidFill>
                  <a:srgbClr val="62626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With variant b (database), feedback means that the data has been saved successfully. The web form is not notified about the result of data processing in the task script!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C15A10F-0923-46FA-A67B-F5F91FC7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314325"/>
            <a:ext cx="21415375" cy="1952625"/>
          </a:xfrm>
        </p:spPr>
        <p:txBody>
          <a:bodyPr/>
          <a:lstStyle/>
          <a:p>
            <a:r>
              <a:rPr lang="en-US" altLang="de-DE" sz="7500" dirty="0">
                <a:latin typeface="Calibri Light" panose="020F0302020204030204" pitchFamily="34" charset="0"/>
                <a:cs typeface="Calibri Light" panose="020F0302020204030204" pitchFamily="34" charset="0"/>
              </a:rPr>
              <a:t>Creating a web form</a:t>
            </a:r>
            <a:endParaRPr lang="en-US" altLang="de-DE" sz="75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86916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415500" y="12255500"/>
            <a:ext cx="962025" cy="963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485" name="Foliennummernplatzhalter 5"/>
          <p:cNvSpPr>
            <a:spLocks noGrp="1"/>
          </p:cNvSpPr>
          <p:nvPr/>
        </p:nvSpPr>
        <p:spPr bwMode="auto">
          <a:xfrm>
            <a:off x="22366288" y="12252325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9F5BE47-91BD-4305-AB29-49309B3FF1CE}" type="slidenum">
              <a:rPr lang="de-DE" altLang="de-DE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 sz="4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1473201" y="3651250"/>
            <a:ext cx="12083773" cy="785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85800" indent="-6858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5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1pPr>
            <a:lvl2pPr marL="1282700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2pPr>
            <a:lvl3pPr marL="20097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3pPr>
            <a:lvl4pPr marL="27209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4pPr>
            <a:lvl5pPr marL="34321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0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5pPr>
            <a:lvl6pPr marL="6705586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7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9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177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de-DE" sz="5400" dirty="0">
                <a:solidFill>
                  <a:srgbClr val="F5CB2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Implementation of the script logic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data entered in the web form is transferred to ConSol CM in JSON format.</a:t>
            </a:r>
          </a:p>
          <a:p>
            <a:pPr marL="0" indent="0">
              <a:buFont typeface="Arial"/>
              <a:buNone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data can be easily retrieved in the script: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When creating the web form, you give a unique name to each field in the API tab.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script analyzes the JSON. The fields with their values belong to the “data” object.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ConSol CM API allows you to perform any desired action with the values, e.g. create a case or contact with the values, or update the values in an existing case.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CBC36BF-9129-4ED9-AD54-8A126D2F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314325"/>
            <a:ext cx="21415375" cy="1952625"/>
          </a:xfrm>
        </p:spPr>
        <p:txBody>
          <a:bodyPr/>
          <a:lstStyle/>
          <a:p>
            <a:r>
              <a:rPr lang="en-US" altLang="de-DE" sz="7500" dirty="0">
                <a:latin typeface="Calibri Light" panose="020F0302020204030204" pitchFamily="34" charset="0"/>
                <a:cs typeface="Calibri Light" panose="020F0302020204030204" pitchFamily="34" charset="0"/>
              </a:rPr>
              <a:t>Creating a web form</a:t>
            </a:r>
            <a:endParaRPr lang="en-US" altLang="de-DE" sz="75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 descr="Ein Bild, das Text, Screenshot, Display, Zahl enthält.&#10;&#10;KI-generierte Inhalte können fehlerhaft sein.">
            <a:extLst>
              <a:ext uri="{FF2B5EF4-FFF2-40B4-BE49-F238E27FC236}">
                <a16:creationId xmlns:a16="http://schemas.microsoft.com/office/drawing/2014/main" id="{61F5790B-3B54-B4FF-AF92-496AC9469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974" y="4714200"/>
            <a:ext cx="7093723" cy="42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04568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415500" y="12255500"/>
            <a:ext cx="962025" cy="963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485" name="Foliennummernplatzhalter 5"/>
          <p:cNvSpPr>
            <a:spLocks noGrp="1"/>
          </p:cNvSpPr>
          <p:nvPr/>
        </p:nvSpPr>
        <p:spPr bwMode="auto">
          <a:xfrm>
            <a:off x="22366288" y="12252325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9F5BE47-91BD-4305-AB29-49309B3FF1CE}" type="slidenum">
              <a:rPr lang="de-DE" altLang="de-DE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 sz="4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1338293" y="3651250"/>
            <a:ext cx="12286267" cy="785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85800" indent="-6858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5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1pPr>
            <a:lvl2pPr marL="1282700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2pPr>
            <a:lvl3pPr marL="20097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3pPr>
            <a:lvl4pPr marL="27209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4pPr>
            <a:lvl5pPr marL="34321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0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5pPr>
            <a:lvl6pPr marL="6705586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7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9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177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de-DE" sz="5400" dirty="0">
                <a:solidFill>
                  <a:srgbClr val="F5CB2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 components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form creator provides everything you need to create nice forms with simple means: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Large choice of components: text, date, email, password, lists, checkboxes, file upload, buttons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Easy arrangement using drag-and-drop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Several layout options as columns, tabs, tables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Extensive usability features: tooltips, descriptions, placeholders, entry masks, prefill with default values, validations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Forms consisting of several pages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Responsive design in the finished form</a:t>
            </a:r>
          </a:p>
          <a:p>
            <a:pPr marL="0" indent="0">
              <a:buFont typeface="Arial"/>
              <a:buNone/>
            </a:pP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4BDBB9E-6584-4B7B-AAF7-C0991CEF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314325"/>
            <a:ext cx="21415375" cy="1952625"/>
          </a:xfrm>
        </p:spPr>
        <p:txBody>
          <a:bodyPr/>
          <a:lstStyle/>
          <a:p>
            <a:r>
              <a:rPr lang="en-US" altLang="de-DE" sz="7500" dirty="0">
                <a:latin typeface="Calibri Light" panose="020F0302020204030204" pitchFamily="34" charset="0"/>
                <a:cs typeface="Calibri Light" panose="020F0302020204030204" pitchFamily="34" charset="0"/>
              </a:rPr>
              <a:t>Creating a web form</a:t>
            </a:r>
            <a:endParaRPr lang="en-US" altLang="de-DE" sz="75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F2D9A90E-B0A3-B7E3-0C4B-5B8A127A7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591" y="3723065"/>
            <a:ext cx="9007983" cy="8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15189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3246100" y="0"/>
            <a:ext cx="11160125" cy="13716000"/>
          </a:xfrm>
          <a:prstGeom prst="rect">
            <a:avLst/>
          </a:prstGeom>
          <a:solidFill>
            <a:srgbClr val="3059A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4820" name="Inhaltsplatzhalter 2"/>
          <p:cNvSpPr txBox="1">
            <a:spLocks/>
          </p:cNvSpPr>
          <p:nvPr/>
        </p:nvSpPr>
        <p:spPr bwMode="auto">
          <a:xfrm>
            <a:off x="14944724" y="1150938"/>
            <a:ext cx="8048625" cy="1123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de-DE" sz="6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want to learn more about ConSol CM?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de-DE" sz="6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Visit our </a:t>
            </a:r>
            <a:r>
              <a:rPr lang="en-US" altLang="de-DE" sz="6000" dirty="0" err="1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TecDoc</a:t>
            </a:r>
            <a:r>
              <a:rPr lang="en-US" altLang="de-DE" sz="6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 server</a:t>
            </a:r>
            <a:r>
              <a:rPr lang="en-US" altLang="de-DE" sz="6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en-US" altLang="de-DE" sz="3400" b="1" dirty="0">
              <a:solidFill>
                <a:srgbClr val="F5CB2D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de-DE" sz="3400" b="1" dirty="0">
                <a:solidFill>
                  <a:srgbClr val="F5CB2D"/>
                </a:solidFill>
              </a:rPr>
              <a:t>You can find: </a:t>
            </a:r>
          </a:p>
          <a:p>
            <a:pPr marL="457200" indent="-457200">
              <a:buClr>
                <a:srgbClr val="FFCC00"/>
              </a:buClr>
            </a:pPr>
            <a:r>
              <a:rPr lang="en-US" altLang="de-DE" sz="3400" b="1" dirty="0">
                <a:solidFill>
                  <a:srgbClr val="F5CB2D"/>
                </a:solidFill>
              </a:rPr>
              <a:t>Manuals</a:t>
            </a:r>
          </a:p>
          <a:p>
            <a:pPr marL="1200150" lvl="1" indent="-457200">
              <a:buClr>
                <a:srgbClr val="FFCC00"/>
              </a:buClr>
            </a:pPr>
            <a:r>
              <a:rPr lang="en-US" altLang="de-DE" sz="3400" b="1" dirty="0">
                <a:solidFill>
                  <a:srgbClr val="F5CB2D"/>
                </a:solidFill>
              </a:rPr>
              <a:t>Administrator</a:t>
            </a:r>
          </a:p>
          <a:p>
            <a:pPr marL="1200150" lvl="1" indent="-457200">
              <a:buClr>
                <a:srgbClr val="FFCC00"/>
              </a:buClr>
            </a:pPr>
            <a:r>
              <a:rPr lang="en-US" altLang="de-DE" sz="3400" b="1" dirty="0">
                <a:solidFill>
                  <a:srgbClr val="F5CB2D"/>
                </a:solidFill>
              </a:rPr>
              <a:t>User</a:t>
            </a:r>
          </a:p>
          <a:p>
            <a:pPr marL="457200" indent="-457200">
              <a:buClr>
                <a:srgbClr val="FFCC00"/>
              </a:buClr>
            </a:pPr>
            <a:r>
              <a:rPr lang="en-US" altLang="de-DE" sz="3400" b="1" dirty="0">
                <a:solidFill>
                  <a:srgbClr val="F5CB2D"/>
                </a:solidFill>
              </a:rPr>
              <a:t>Release Notes</a:t>
            </a:r>
          </a:p>
          <a:p>
            <a:pPr marL="457200" indent="-457200">
              <a:buClr>
                <a:srgbClr val="FFCC00"/>
              </a:buClr>
            </a:pPr>
            <a:r>
              <a:rPr lang="en-US" altLang="de-DE" sz="3400" b="1" dirty="0">
                <a:solidFill>
                  <a:srgbClr val="F5CB2D"/>
                </a:solidFill>
              </a:rPr>
              <a:t>System Requirements</a:t>
            </a:r>
          </a:p>
          <a:p>
            <a:pPr marL="457200" indent="-457200">
              <a:buClr>
                <a:srgbClr val="FFCC00"/>
              </a:buClr>
            </a:pPr>
            <a:r>
              <a:rPr lang="en-US" altLang="de-DE" sz="3400" b="1" dirty="0">
                <a:solidFill>
                  <a:srgbClr val="F5CB2D"/>
                </a:solidFill>
              </a:rPr>
              <a:t>Feature presentations</a:t>
            </a:r>
          </a:p>
          <a:p>
            <a:pPr marL="457200" indent="-457200">
              <a:buClr>
                <a:srgbClr val="FFCC00"/>
              </a:buClr>
            </a:pPr>
            <a:r>
              <a:rPr lang="en-US" altLang="de-DE" sz="3400" b="1" dirty="0">
                <a:solidFill>
                  <a:srgbClr val="F5CB2D"/>
                </a:solidFill>
              </a:rPr>
              <a:t>Solutions</a:t>
            </a:r>
          </a:p>
          <a:p>
            <a:pPr marL="457200" indent="-457200">
              <a:buClr>
                <a:srgbClr val="FFCC00"/>
              </a:buClr>
            </a:pPr>
            <a:endParaRPr lang="en-US" altLang="de-DE" sz="3400" b="1" dirty="0">
              <a:solidFill>
                <a:srgbClr val="F5CB2D"/>
              </a:solidFill>
            </a:endParaRPr>
          </a:p>
          <a:p>
            <a:pPr>
              <a:buClr>
                <a:srgbClr val="FFCC00"/>
              </a:buClr>
              <a:buFont typeface="Arial" panose="020B0604020202020204" pitchFamily="34" charset="0"/>
              <a:buNone/>
            </a:pPr>
            <a:r>
              <a:rPr lang="en-US" altLang="de-DE" sz="6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Discover the new ConSol CM version!</a:t>
            </a:r>
          </a:p>
        </p:txBody>
      </p:sp>
      <p:pic>
        <p:nvPicPr>
          <p:cNvPr id="9" name="Grafik 8" descr="Ein Bild, das Text, Screenshot, Software, Website enthält.&#10;&#10;KI-generierte Inhalte können fehlerhaft sein.">
            <a:extLst>
              <a:ext uri="{FF2B5EF4-FFF2-40B4-BE49-F238E27FC236}">
                <a16:creationId xmlns:a16="http://schemas.microsoft.com/office/drawing/2014/main" id="{D1771936-1B52-5EC7-3A93-FABDE62C3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301216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98248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24387175" cy="304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-65088" y="3848100"/>
            <a:ext cx="24387175" cy="8077200"/>
          </a:xfrm>
          <a:prstGeom prst="rect">
            <a:avLst/>
          </a:prstGeom>
          <a:solidFill>
            <a:srgbClr val="3059A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1988" name="Inhaltsplatzhalter 2"/>
          <p:cNvSpPr txBox="1">
            <a:spLocks/>
          </p:cNvSpPr>
          <p:nvPr/>
        </p:nvSpPr>
        <p:spPr bwMode="auto">
          <a:xfrm>
            <a:off x="1473199" y="4237038"/>
            <a:ext cx="213106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prstClr val="white"/>
                </a:solidFill>
                <a:latin typeface="Calibri Light" panose="020F0302020204030204" pitchFamily="34" charset="0"/>
              </a:rPr>
              <a:t>Dear ConSol customers, dear ConSol CM customers,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dirty="0">
                <a:solidFill>
                  <a:prstClr val="white"/>
                </a:solidFill>
                <a:latin typeface="Calibri Light" panose="020F0302020204030204" pitchFamily="34" charset="0"/>
              </a:rPr>
              <a:t>We would like to present you the web forms for ConSol CM.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dirty="0">
                <a:solidFill>
                  <a:prstClr val="white"/>
                </a:solidFill>
                <a:latin typeface="Calibri Light" panose="020F0302020204030204" pitchFamily="34" charset="0"/>
              </a:rPr>
              <a:t>Web forms can be filled out by users who have not logged in. They allow you to offer additional functionality with ConSol CM: </a:t>
            </a:r>
          </a:p>
          <a:p>
            <a:pPr marL="457200" indent="-457200">
              <a:buClr>
                <a:prstClr val="white"/>
              </a:buClr>
            </a:pPr>
            <a:r>
              <a:rPr lang="en-US" sz="3200" dirty="0">
                <a:solidFill>
                  <a:prstClr val="white"/>
                </a:solidFill>
                <a:latin typeface="Calibri Light" panose="020F0302020204030204" pitchFamily="34" charset="0"/>
              </a:rPr>
              <a:t>Registration forms</a:t>
            </a:r>
          </a:p>
          <a:p>
            <a:pPr marL="457200" indent="-457200">
              <a:buClr>
                <a:prstClr val="white"/>
              </a:buClr>
            </a:pPr>
            <a:r>
              <a:rPr lang="en-US" sz="3200" dirty="0">
                <a:solidFill>
                  <a:prstClr val="white"/>
                </a:solidFill>
                <a:latin typeface="Calibri Light" panose="020F0302020204030204" pitchFamily="34" charset="0"/>
              </a:rPr>
              <a:t>Customer surveys</a:t>
            </a:r>
          </a:p>
          <a:p>
            <a:pPr marL="457200" indent="-457200">
              <a:buClr>
                <a:prstClr val="white"/>
              </a:buClr>
            </a:pPr>
            <a:r>
              <a:rPr lang="en-US" sz="3200" dirty="0">
                <a:solidFill>
                  <a:prstClr val="white"/>
                </a:solidFill>
                <a:latin typeface="Calibri Light" panose="020F0302020204030204" pitchFamily="34" charset="0"/>
              </a:rPr>
              <a:t>Wizards for case creation</a:t>
            </a:r>
          </a:p>
          <a:p>
            <a:pPr>
              <a:buClr>
                <a:prstClr val="white"/>
              </a:buClr>
              <a:buFont typeface="Arial" panose="020B0604020202020204" pitchFamily="34" charset="0"/>
              <a:buNone/>
            </a:pPr>
            <a:r>
              <a:rPr lang="en-US" sz="3200" dirty="0">
                <a:solidFill>
                  <a:prstClr val="white"/>
                </a:solidFill>
                <a:latin typeface="Calibri Light" panose="020F0302020204030204" pitchFamily="34" charset="0"/>
              </a:rPr>
              <a:t>We hope that you enjoy reading this presentation and discovering web forms.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dirty="0">
                <a:solidFill>
                  <a:prstClr val="white"/>
                </a:solidFill>
                <a:latin typeface="Calibri Light" panose="020F0302020204030204" pitchFamily="34" charset="0"/>
              </a:rPr>
              <a:t>Please contact us to see a live demo. We are happy to help you with questions about your ConSol CM system. </a:t>
            </a:r>
          </a:p>
          <a:p>
            <a:pPr>
              <a:buFont typeface="Arial" panose="020B0604020202020204" pitchFamily="34" charset="0"/>
              <a:buNone/>
            </a:pPr>
            <a:endParaRPr lang="en-US" sz="3200" b="1" i="1" dirty="0">
              <a:solidFill>
                <a:prstClr val="white"/>
              </a:solidFill>
              <a:latin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i="1" dirty="0">
                <a:solidFill>
                  <a:prstClr val="white"/>
                </a:solidFill>
                <a:latin typeface="Calibri Light" panose="020F0302020204030204" pitchFamily="34" charset="0"/>
              </a:rPr>
              <a:t>Your ConSol CM Product management &amp; Sales team</a:t>
            </a:r>
          </a:p>
        </p:txBody>
      </p:sp>
      <p:pic>
        <p:nvPicPr>
          <p:cNvPr id="41989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6388" y="1189038"/>
            <a:ext cx="4821237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uppieren 20"/>
          <p:cNvGrpSpPr/>
          <p:nvPr/>
        </p:nvGrpSpPr>
        <p:grpSpPr>
          <a:xfrm>
            <a:off x="14800949" y="11071614"/>
            <a:ext cx="8172731" cy="2503393"/>
            <a:chOff x="3058175" y="6918874"/>
            <a:chExt cx="4687797" cy="1460448"/>
          </a:xfrm>
        </p:grpSpPr>
        <p:pic>
          <p:nvPicPr>
            <p:cNvPr id="23" name="Grafik 22" descr="C:\Users\kramerk\AppData\Local\Microsoft\Windows\Temporary Internet Files\Content.Outlook\08QJRD8A\user-avatar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736" y="6919386"/>
              <a:ext cx="1055639" cy="1055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rafik 23"/>
            <p:cNvPicPr>
              <a:picLocks noChangeAspect="1"/>
            </p:cNvPicPr>
            <p:nvPr/>
          </p:nvPicPr>
          <p:blipFill rotWithShape="1"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696" b="-1"/>
            <a:stretch/>
          </p:blipFill>
          <p:spPr>
            <a:xfrm>
              <a:off x="4222456" y="6918875"/>
              <a:ext cx="1055639" cy="1055639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37954" y="6918874"/>
              <a:ext cx="1055176" cy="10609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6" name="Rechteck 25"/>
            <p:cNvSpPr/>
            <p:nvPr/>
          </p:nvSpPr>
          <p:spPr>
            <a:xfrm>
              <a:off x="3058175" y="8002261"/>
              <a:ext cx="1055639" cy="377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Calibri Light" panose="020F0302020204030204" pitchFamily="34" charset="0"/>
                </a:rPr>
                <a:t>Johanna </a:t>
              </a:r>
              <a:br>
                <a:rPr lang="en-US" sz="1800" b="1" dirty="0">
                  <a:latin typeface="Calibri Light" panose="020F0302020204030204" pitchFamily="34" charset="0"/>
                </a:rPr>
              </a:br>
              <a:r>
                <a:rPr lang="en-US" sz="1800" b="1" dirty="0">
                  <a:latin typeface="Calibri Light" panose="020F0302020204030204" pitchFamily="34" charset="0"/>
                </a:rPr>
                <a:t>Juszak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4090879" y="7992598"/>
              <a:ext cx="1295857" cy="377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Calibri Light" panose="020F0302020204030204" pitchFamily="34" charset="0"/>
                </a:rPr>
                <a:t>Engelbert </a:t>
              </a:r>
              <a:br>
                <a:rPr lang="en-US" sz="1800" b="1" dirty="0">
                  <a:latin typeface="Calibri Light" panose="020F0302020204030204" pitchFamily="34" charset="0"/>
                </a:rPr>
              </a:br>
              <a:r>
                <a:rPr lang="en-US" sz="1800" b="1" dirty="0">
                  <a:latin typeface="Calibri Light" panose="020F0302020204030204" pitchFamily="34" charset="0"/>
                </a:rPr>
                <a:t>Tomes</a:t>
              </a:r>
            </a:p>
          </p:txBody>
        </p:sp>
        <p:sp>
          <p:nvSpPr>
            <p:cNvPr id="28" name="Rechteck 27"/>
            <p:cNvSpPr/>
            <p:nvPr/>
          </p:nvSpPr>
          <p:spPr>
            <a:xfrm>
              <a:off x="5278095" y="7990930"/>
              <a:ext cx="1295857" cy="377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Calibri Light" panose="020F0302020204030204" pitchFamily="34" charset="0"/>
                </a:rPr>
                <a:t>Florian </a:t>
              </a:r>
              <a:br>
                <a:rPr lang="en-US" sz="1800" b="1" dirty="0">
                  <a:latin typeface="Calibri Light" panose="020F0302020204030204" pitchFamily="34" charset="0"/>
                </a:rPr>
              </a:br>
              <a:r>
                <a:rPr lang="en-US" sz="1800" b="1" dirty="0">
                  <a:latin typeface="Calibri Light" panose="020F0302020204030204" pitchFamily="34" charset="0"/>
                </a:rPr>
                <a:t>Fiessmann</a:t>
              </a:r>
            </a:p>
          </p:txBody>
        </p:sp>
        <p:sp>
          <p:nvSpPr>
            <p:cNvPr id="29" name="Rechteck 28"/>
            <p:cNvSpPr/>
            <p:nvPr/>
          </p:nvSpPr>
          <p:spPr>
            <a:xfrm>
              <a:off x="6450115" y="7990418"/>
              <a:ext cx="1295857" cy="377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Calibri Light" panose="020F0302020204030204" pitchFamily="34" charset="0"/>
                </a:rPr>
                <a:t>Kai </a:t>
              </a:r>
              <a:br>
                <a:rPr lang="en-US" sz="1800" b="1" dirty="0">
                  <a:latin typeface="Calibri Light" panose="020F0302020204030204" pitchFamily="34" charset="0"/>
                </a:rPr>
              </a:br>
              <a:r>
                <a:rPr lang="en-US" sz="1800" b="1" dirty="0" err="1">
                  <a:latin typeface="Calibri Light" panose="020F0302020204030204" pitchFamily="34" charset="0"/>
                </a:rPr>
                <a:t>Hinke</a:t>
              </a:r>
              <a:endParaRPr lang="en-US" sz="1800" b="1" dirty="0">
                <a:latin typeface="Calibri Light" panose="020F0302020204030204" pitchFamily="34" charset="0"/>
              </a:endParaRPr>
            </a:p>
          </p:txBody>
        </p:sp>
      </p:grpSp>
      <p:pic>
        <p:nvPicPr>
          <p:cNvPr id="6" name="Grafik 5" descr="Ein Bild, das Menschliches Gesicht, Lächeln, Person, Porträt enthält.&#10;&#10;KI-generierte Inhalte können fehlerhaft sein.">
            <a:extLst>
              <a:ext uri="{FF2B5EF4-FFF2-40B4-BE49-F238E27FC236}">
                <a16:creationId xmlns:a16="http://schemas.microsoft.com/office/drawing/2014/main" id="{9CBF2008-B945-37B7-9168-BF9263AE38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432" y="11072492"/>
            <a:ext cx="1553940" cy="18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31463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3227050" y="2624138"/>
            <a:ext cx="11160125" cy="11091862"/>
          </a:xfrm>
          <a:prstGeom prst="rect">
            <a:avLst/>
          </a:prstGeom>
          <a:solidFill>
            <a:srgbClr val="2F59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3227050" y="0"/>
            <a:ext cx="11160125" cy="2624138"/>
          </a:xfrm>
          <a:prstGeom prst="rect">
            <a:avLst/>
          </a:prstGeom>
          <a:solidFill>
            <a:srgbClr val="4E7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sp>
        <p:nvSpPr>
          <p:cNvPr id="34820" name="Inhaltsplatzhalter 2"/>
          <p:cNvSpPr txBox="1">
            <a:spLocks/>
          </p:cNvSpPr>
          <p:nvPr/>
        </p:nvSpPr>
        <p:spPr bwMode="auto">
          <a:xfrm>
            <a:off x="14417675" y="1290638"/>
            <a:ext cx="8888413" cy="1235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de-DE" sz="7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Web forms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de-DE" sz="7200" dirty="0">
              <a:solidFill>
                <a:schemeClr val="bg1"/>
              </a:solidFill>
            </a:endParaRPr>
          </a:p>
          <a:p>
            <a:pPr marL="857250" indent="-857250" eaLnBrk="1" hangingPunct="1">
              <a:defRPr/>
            </a:pPr>
            <a:r>
              <a:rPr lang="en-US" altLang="de-DE" sz="6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Advantages</a:t>
            </a:r>
          </a:p>
          <a:p>
            <a:pPr marL="857250" indent="-857250" eaLnBrk="1" hangingPunct="1">
              <a:defRPr/>
            </a:pPr>
            <a:r>
              <a:rPr lang="en-US" altLang="de-DE" sz="6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 cases and examples</a:t>
            </a:r>
          </a:p>
          <a:p>
            <a:pPr marL="857250" indent="-857250" eaLnBrk="1" hangingPunct="1">
              <a:defRPr/>
            </a:pPr>
            <a:r>
              <a:rPr lang="en-US" altLang="de-DE" sz="6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Creating a web form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F1357E4-1EBD-45A0-B9FD-B9A827CCD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975" y="3267909"/>
            <a:ext cx="8707686" cy="71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3679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7500" dirty="0">
                <a:latin typeface="Calibri Light" panose="020F0302020204030204" pitchFamily="34" charset="0"/>
                <a:cs typeface="Calibri Light" panose="020F0302020204030204" pitchFamily="34" charset="0"/>
              </a:rPr>
              <a:t>Advantages of web forms</a:t>
            </a:r>
            <a:endParaRPr lang="en-US" altLang="de-DE" sz="75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1472400" y="3650400"/>
            <a:ext cx="21596147" cy="1593211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en-US" altLang="de-DE" sz="5400" dirty="0">
                <a:solidFill>
                  <a:srgbClr val="F5CB2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Extend your ConSol CM system with web forms</a:t>
            </a:r>
          </a:p>
        </p:txBody>
      </p:sp>
      <p:sp>
        <p:nvSpPr>
          <p:cNvPr id="4" name="Oval 3"/>
          <p:cNvSpPr/>
          <p:nvPr/>
        </p:nvSpPr>
        <p:spPr>
          <a:xfrm>
            <a:off x="22415500" y="12255500"/>
            <a:ext cx="962025" cy="963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485" name="Foliennummernplatzhalter 5"/>
          <p:cNvSpPr>
            <a:spLocks noGrp="1"/>
          </p:cNvSpPr>
          <p:nvPr/>
        </p:nvSpPr>
        <p:spPr bwMode="auto">
          <a:xfrm>
            <a:off x="22366288" y="12252325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9F5BE47-91BD-4305-AB29-49309B3FF1CE}" type="slidenum">
              <a:rPr lang="de-DE" altLang="de-DE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 sz="4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1473200" y="5157226"/>
            <a:ext cx="21836062" cy="509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85800" indent="-6858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5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1pPr>
            <a:lvl2pPr marL="1282700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2pPr>
            <a:lvl3pPr marL="20097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3pPr>
            <a:lvl4pPr marL="27209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4pPr>
            <a:lvl5pPr marL="34321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0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5pPr>
            <a:lvl6pPr marL="6705586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7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9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177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Easily create forms and provide additional facilities for working with ConSol CM to your users, customers and partners.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Increase the satisfaction of all stakeholders.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Collect valuable data, as customer feedback, to optimize your services.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Save implementation costs by using our comprehensive integrated form management features. 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Create new web forms within minutes.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Reduce the workload of your users while offering a better service.</a:t>
            </a:r>
          </a:p>
        </p:txBody>
      </p:sp>
    </p:spTree>
    <p:extLst>
      <p:ext uri="{BB962C8B-B14F-4D97-AF65-F5344CB8AC3E}">
        <p14:creationId xmlns:p14="http://schemas.microsoft.com/office/powerpoint/2010/main" val="179250389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7500" dirty="0">
                <a:latin typeface="Calibri Light" panose="020F0302020204030204" pitchFamily="34" charset="0"/>
                <a:cs typeface="Calibri Light" panose="020F0302020204030204" pitchFamily="34" charset="0"/>
              </a:rPr>
              <a:t>Use case examples for web forms</a:t>
            </a:r>
            <a:endParaRPr lang="en-US" altLang="de-DE" sz="75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1472400" y="3650400"/>
            <a:ext cx="21596147" cy="1593211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en-US" altLang="de-DE" sz="5400" dirty="0">
                <a:solidFill>
                  <a:srgbClr val="F5CB2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Web forms can be used in numerous situations</a:t>
            </a:r>
          </a:p>
        </p:txBody>
      </p:sp>
      <p:sp>
        <p:nvSpPr>
          <p:cNvPr id="4" name="Oval 3"/>
          <p:cNvSpPr/>
          <p:nvPr/>
        </p:nvSpPr>
        <p:spPr>
          <a:xfrm>
            <a:off x="22415500" y="12255500"/>
            <a:ext cx="962025" cy="963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485" name="Foliennummernplatzhalter 5"/>
          <p:cNvSpPr>
            <a:spLocks noGrp="1"/>
          </p:cNvSpPr>
          <p:nvPr/>
        </p:nvSpPr>
        <p:spPr bwMode="auto">
          <a:xfrm>
            <a:off x="22366288" y="12252325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9F5BE47-91BD-4305-AB29-49309B3FF1CE}" type="slidenum">
              <a:rPr lang="de-DE" altLang="de-DE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 sz="4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1473200" y="5157226"/>
            <a:ext cx="21836062" cy="509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85800" indent="-6858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5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1pPr>
            <a:lvl2pPr marL="1282700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2pPr>
            <a:lvl3pPr marL="20097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3pPr>
            <a:lvl4pPr marL="27209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4pPr>
            <a:lvl5pPr marL="34321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0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5pPr>
            <a:lvl6pPr marL="6705586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7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9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177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6193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Registration forms</a:t>
            </a:r>
            <a:b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Allow your customers to self-register in CM/Track.</a:t>
            </a:r>
          </a:p>
          <a:p>
            <a:r>
              <a:rPr lang="en-US" sz="3600" dirty="0">
                <a:solidFill>
                  <a:srgbClr val="6193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Feedback forms</a:t>
            </a:r>
            <a:b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Collect feedback and link it directly to a case.</a:t>
            </a:r>
          </a:p>
          <a:p>
            <a:r>
              <a:rPr lang="en-US" sz="3600" dirty="0">
                <a:solidFill>
                  <a:srgbClr val="6193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Application forms</a:t>
            </a:r>
            <a:b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Provide a convenient way for the candidates to send a job application and upload their CV. </a:t>
            </a:r>
          </a:p>
          <a:p>
            <a:r>
              <a:rPr lang="en-US" sz="3600" dirty="0">
                <a:solidFill>
                  <a:srgbClr val="6193C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Wizards for case creation</a:t>
            </a:r>
            <a:b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Offer a wizard which guides the users through the case creation process.</a:t>
            </a:r>
          </a:p>
        </p:txBody>
      </p:sp>
    </p:spTree>
    <p:extLst>
      <p:ext uri="{BB962C8B-B14F-4D97-AF65-F5344CB8AC3E}">
        <p14:creationId xmlns:p14="http://schemas.microsoft.com/office/powerpoint/2010/main" val="38848819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415500" y="12255500"/>
            <a:ext cx="962025" cy="963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485" name="Foliennummernplatzhalter 5"/>
          <p:cNvSpPr>
            <a:spLocks noGrp="1"/>
          </p:cNvSpPr>
          <p:nvPr/>
        </p:nvSpPr>
        <p:spPr bwMode="auto">
          <a:xfrm>
            <a:off x="22366288" y="12252325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9F5BE47-91BD-4305-AB29-49309B3FF1CE}" type="slidenum">
              <a:rPr lang="de-DE" altLang="de-DE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z="4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1473200" y="3651251"/>
            <a:ext cx="12579683" cy="559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85800" indent="-6858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5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1pPr>
            <a:lvl2pPr marL="1282700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2pPr>
            <a:lvl3pPr marL="20097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3pPr>
            <a:lvl4pPr marL="27209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4pPr>
            <a:lvl5pPr marL="34321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0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5pPr>
            <a:lvl6pPr marL="6705586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7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9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177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de-DE" sz="5400" dirty="0">
                <a:solidFill>
                  <a:srgbClr val="F5CB2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Example 1 – Self-registration form</a:t>
            </a:r>
          </a:p>
          <a:p>
            <a:pPr marL="0" indent="0">
              <a:buFont typeface="Arial"/>
              <a:buNone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Create a simple registration form for customers to register in CM/Track. </a:t>
            </a:r>
          </a:p>
          <a:p>
            <a:pPr marL="0" indent="0">
              <a:buFont typeface="Arial"/>
              <a:buNone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users do not have to spend time for data entry anymore. Instead, they just need to verify the data which the customers provided by themselves.</a:t>
            </a:r>
          </a:p>
          <a:p>
            <a:pPr marL="0" indent="0">
              <a:buFont typeface="Arial"/>
              <a:buNone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You can automatically assign the correct CM/Track user profile, so the customers can log in to CM/Track directly after submitting the form.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4CD0B10-E529-4B58-84A1-D1A32C99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314325"/>
            <a:ext cx="21415375" cy="1952625"/>
          </a:xfrm>
        </p:spPr>
        <p:txBody>
          <a:bodyPr/>
          <a:lstStyle/>
          <a:p>
            <a:r>
              <a:rPr lang="en-US" altLang="de-DE" sz="7500" dirty="0">
                <a:latin typeface="Calibri Light" panose="020F0302020204030204" pitchFamily="34" charset="0"/>
                <a:cs typeface="Calibri Light" panose="020F0302020204030204" pitchFamily="34" charset="0"/>
              </a:rPr>
              <a:t>Use case examples for web forms</a:t>
            </a:r>
            <a:endParaRPr lang="en-US" altLang="de-DE" sz="75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A706BC-B714-4F09-88F6-59BFECC9A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9839" y="4267072"/>
            <a:ext cx="8707686" cy="71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7113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415500" y="12255500"/>
            <a:ext cx="962025" cy="963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485" name="Foliennummernplatzhalter 5"/>
          <p:cNvSpPr>
            <a:spLocks noGrp="1"/>
          </p:cNvSpPr>
          <p:nvPr/>
        </p:nvSpPr>
        <p:spPr bwMode="auto">
          <a:xfrm>
            <a:off x="22366288" y="12252325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9F5BE47-91BD-4305-AB29-49309B3FF1CE}" type="slidenum">
              <a:rPr lang="de-DE" altLang="de-DE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 sz="4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1473200" y="3651251"/>
            <a:ext cx="17426389" cy="469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85800" indent="-6858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5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1pPr>
            <a:lvl2pPr marL="1282700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2pPr>
            <a:lvl3pPr marL="20097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3pPr>
            <a:lvl4pPr marL="27209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4pPr>
            <a:lvl5pPr marL="34321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0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5pPr>
            <a:lvl6pPr marL="6705586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7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9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177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de-DE" sz="5400" dirty="0">
                <a:solidFill>
                  <a:srgbClr val="F5CB2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Example 2 – Form for customer feedback</a:t>
            </a:r>
          </a:p>
          <a:p>
            <a:pPr marL="0" indent="0">
              <a:buFont typeface="Arial"/>
              <a:buNone/>
              <a:defRPr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Collect feedback from the customers by sending them a link to a customer survey. You can create the survey with a few clicks by using the </a:t>
            </a:r>
            <a:r>
              <a:rPr lang="en-US" sz="3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Survey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component. </a:t>
            </a:r>
          </a:p>
          <a:p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DC32788-1BEA-469F-9F65-90416C59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314325"/>
            <a:ext cx="21415375" cy="1952625"/>
          </a:xfrm>
        </p:spPr>
        <p:txBody>
          <a:bodyPr/>
          <a:lstStyle/>
          <a:p>
            <a:r>
              <a:rPr lang="en-US" altLang="de-DE" sz="7500" dirty="0">
                <a:latin typeface="Calibri Light" panose="020F0302020204030204" pitchFamily="34" charset="0"/>
                <a:cs typeface="Calibri Light" panose="020F0302020204030204" pitchFamily="34" charset="0"/>
              </a:rPr>
              <a:t>Use case examples for web forms</a:t>
            </a:r>
            <a:endParaRPr lang="en-US" altLang="de-DE" sz="75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80647E8-3E39-4DAA-A172-B194C05C5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837" y="6071616"/>
            <a:ext cx="9922750" cy="5901426"/>
          </a:xfrm>
          <a:prstGeom prst="rect">
            <a:avLst/>
          </a:prstGeom>
        </p:spPr>
      </p:pic>
      <p:pic>
        <p:nvPicPr>
          <p:cNvPr id="16" name="Grafik 15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9F97AF3E-ACC4-BF35-12E3-9368E1AF2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482" y="6857741"/>
            <a:ext cx="210" cy="517"/>
          </a:xfrm>
          <a:prstGeom prst="rect">
            <a:avLst/>
          </a:prstGeom>
        </p:spPr>
      </p:pic>
      <p:pic>
        <p:nvPicPr>
          <p:cNvPr id="18" name="Grafik 17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859BBC42-2C6B-29EC-A14E-69F1F03EF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482" y="6857741"/>
            <a:ext cx="210" cy="517"/>
          </a:xfrm>
          <a:prstGeom prst="rect">
            <a:avLst/>
          </a:prstGeom>
        </p:spPr>
      </p:pic>
      <p:pic>
        <p:nvPicPr>
          <p:cNvPr id="22" name="Grafik 21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3A177AFB-B57D-CB83-7B02-2307CD0D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264" y="3651251"/>
            <a:ext cx="3217968" cy="832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2922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415500" y="12255500"/>
            <a:ext cx="962025" cy="963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485" name="Foliennummernplatzhalter 5"/>
          <p:cNvSpPr>
            <a:spLocks noGrp="1"/>
          </p:cNvSpPr>
          <p:nvPr/>
        </p:nvSpPr>
        <p:spPr bwMode="auto">
          <a:xfrm>
            <a:off x="22366288" y="12252325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9F5BE47-91BD-4305-AB29-49309B3FF1CE}" type="slidenum">
              <a:rPr lang="de-DE" altLang="de-DE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 sz="4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1473201" y="3651251"/>
            <a:ext cx="10720386" cy="469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85800" indent="-6858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5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1pPr>
            <a:lvl2pPr marL="1282700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2pPr>
            <a:lvl3pPr marL="20097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3pPr>
            <a:lvl4pPr marL="27209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4pPr>
            <a:lvl5pPr marL="34321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0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5pPr>
            <a:lvl6pPr marL="6705586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7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9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177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de-DE" sz="5400" dirty="0">
                <a:solidFill>
                  <a:srgbClr val="F5CB2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Example 3 – Application form</a:t>
            </a:r>
          </a:p>
          <a:p>
            <a:pPr marL="0" indent="0">
              <a:buFont typeface="Arial"/>
              <a:buNone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Publish an application form where the candidates can enter their data and upload their CVs. </a:t>
            </a:r>
          </a:p>
          <a:p>
            <a:pPr marL="0" indent="0">
              <a:buFont typeface="Arial"/>
              <a:buNone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received job applications are linked to the job posting, so it is easy to track the applications.</a:t>
            </a:r>
          </a:p>
          <a:p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AACA36D-EFBD-46C5-B692-30436DC7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314325"/>
            <a:ext cx="21415375" cy="1952625"/>
          </a:xfrm>
        </p:spPr>
        <p:txBody>
          <a:bodyPr/>
          <a:lstStyle/>
          <a:p>
            <a:r>
              <a:rPr lang="en-US" altLang="de-DE" sz="7500" dirty="0">
                <a:latin typeface="Calibri Light" panose="020F0302020204030204" pitchFamily="34" charset="0"/>
                <a:cs typeface="Calibri Light" panose="020F0302020204030204" pitchFamily="34" charset="0"/>
              </a:rPr>
              <a:t>Use case examples for web forms</a:t>
            </a:r>
            <a:endParaRPr lang="en-US" altLang="de-DE" sz="75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D84518D-106C-4A77-9F23-9F541E641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203" y="4424383"/>
            <a:ext cx="11529617" cy="739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3983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415500" y="12255500"/>
            <a:ext cx="962025" cy="9636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0485" name="Foliennummernplatzhalter 5"/>
          <p:cNvSpPr>
            <a:spLocks noGrp="1"/>
          </p:cNvSpPr>
          <p:nvPr/>
        </p:nvSpPr>
        <p:spPr bwMode="auto">
          <a:xfrm>
            <a:off x="22366288" y="12252325"/>
            <a:ext cx="1079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5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 panose="020B0604020202020204" pitchFamily="34" charset="0"/>
              <a:buChar char="•"/>
              <a:defRPr sz="430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B9F5BE47-91BD-4305-AB29-49309B3FF1CE}" type="slidenum">
              <a:rPr lang="de-DE" altLang="de-DE"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 sz="48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1473201" y="3651251"/>
            <a:ext cx="17604126" cy="469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685800" indent="-6858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5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1pPr>
            <a:lvl2pPr marL="1282700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2pPr>
            <a:lvl3pPr marL="20097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3pPr>
            <a:lvl4pPr marL="27209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3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4pPr>
            <a:lvl5pPr marL="3432175" indent="-571500" algn="l" defTabSz="2436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7FC2"/>
              </a:buClr>
              <a:buFont typeface="Arial"/>
              <a:buChar char="•"/>
              <a:defRPr sz="4000" kern="1200">
                <a:solidFill>
                  <a:schemeClr val="tx2"/>
                </a:solidFill>
                <a:latin typeface="Calibri"/>
                <a:ea typeface="MS PGothic" panose="020B0600070205080204" pitchFamily="34" charset="-128"/>
                <a:cs typeface="Calibri"/>
              </a:defRPr>
            </a:lvl5pPr>
            <a:lvl6pPr marL="6705586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7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983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177" indent="-609598" algn="l" defTabSz="24383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de-DE" sz="5400" dirty="0">
                <a:solidFill>
                  <a:srgbClr val="F5CB2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Example 4 – Wizard for case creation</a:t>
            </a:r>
          </a:p>
          <a:p>
            <a:pPr marL="0" indent="0">
              <a:buFont typeface="Arial"/>
              <a:buNone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Guide the user through the creation of a case using a wizard. A wizard can consist of several pages which helps to structure the content.</a:t>
            </a:r>
          </a:p>
        </p:txBody>
      </p:sp>
      <p:sp>
        <p:nvSpPr>
          <p:cNvPr id="18" name="Pfeil nach rechts 17"/>
          <p:cNvSpPr/>
          <p:nvPr/>
        </p:nvSpPr>
        <p:spPr>
          <a:xfrm>
            <a:off x="10275264" y="9166020"/>
            <a:ext cx="3287949" cy="424242"/>
          </a:xfrm>
          <a:prstGeom prst="rightArrow">
            <a:avLst/>
          </a:prstGeom>
          <a:solidFill>
            <a:srgbClr val="41719C"/>
          </a:solidFill>
          <a:ln>
            <a:solidFill>
              <a:srgbClr val="4171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BBDD411-5838-4CA1-8EBF-2FA94816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314325"/>
            <a:ext cx="21415375" cy="1952625"/>
          </a:xfrm>
        </p:spPr>
        <p:txBody>
          <a:bodyPr/>
          <a:lstStyle/>
          <a:p>
            <a:r>
              <a:rPr lang="en-US" altLang="de-DE" sz="7500" dirty="0">
                <a:latin typeface="Calibri Light" panose="020F0302020204030204" pitchFamily="34" charset="0"/>
                <a:cs typeface="Calibri Light" panose="020F0302020204030204" pitchFamily="34" charset="0"/>
              </a:rPr>
              <a:t>Use case examples for web forms</a:t>
            </a:r>
            <a:endParaRPr lang="en-US" altLang="de-DE" sz="7500" dirty="0">
              <a:solidFill>
                <a:srgbClr val="F5CB2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741963F-2D0A-4131-8F03-E1DF29E65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357" y="6286576"/>
            <a:ext cx="7431717" cy="645073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4488CA7-EF48-4C6F-B919-65FDB3C99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7353" y="6286576"/>
            <a:ext cx="7510989" cy="566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70400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235cd7db9dc35e16cadafe3431086d17ff1ca3a"/>
  <p:tag name="ISPRING_RESOURCE_PATHS_HASH_PRESENTER" val="d37cee478df9734777e7dfd1dbb0c960442e7257"/>
</p:tagLst>
</file>

<file path=ppt/theme/theme1.xml><?xml version="1.0" encoding="utf-8"?>
<a:theme xmlns:a="http://schemas.openxmlformats.org/drawingml/2006/main" name="5_Larissa">
  <a:themeElements>
    <a:clrScheme name="Benutzerdefiniert 7">
      <a:dk1>
        <a:sysClr val="windowText" lastClr="000000"/>
      </a:dk1>
      <a:lt1>
        <a:sysClr val="window" lastClr="FFFFFF"/>
      </a:lt1>
      <a:dk2>
        <a:srgbClr val="626262"/>
      </a:dk2>
      <a:lt2>
        <a:srgbClr val="F2F2F2"/>
      </a:lt2>
      <a:accent1>
        <a:srgbClr val="327DAF"/>
      </a:accent1>
      <a:accent2>
        <a:srgbClr val="A5CBE5"/>
      </a:accent2>
      <a:accent3>
        <a:srgbClr val="CDCDCD"/>
      </a:accent3>
      <a:accent4>
        <a:srgbClr val="FFD500"/>
      </a:accent4>
      <a:accent5>
        <a:srgbClr val="A4A4A4"/>
      </a:accent5>
      <a:accent6>
        <a:srgbClr val="F2F2F2"/>
      </a:accent6>
      <a:hlink>
        <a:srgbClr val="327DAF"/>
      </a:hlink>
      <a:folHlink>
        <a:srgbClr val="327DAF"/>
      </a:folHlink>
    </a:clrScheme>
    <a:fontScheme name="Benutzerdefiniert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D6FB6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600" smtClean="0">
            <a:solidFill>
              <a:srgbClr val="7C7C7C"/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1019</Words>
  <Application>Microsoft Office PowerPoint</Application>
  <PresentationFormat>Benutzerdefiniert</PresentationFormat>
  <Paragraphs>118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5_Larissa</vt:lpstr>
      <vt:lpstr>PowerPoint-Präsentation</vt:lpstr>
      <vt:lpstr>PowerPoint-Präsentation</vt:lpstr>
      <vt:lpstr>PowerPoint-Präsentation</vt:lpstr>
      <vt:lpstr>Advantages of web forms</vt:lpstr>
      <vt:lpstr>Use case examples for web forms</vt:lpstr>
      <vt:lpstr>Use case examples for web forms</vt:lpstr>
      <vt:lpstr>Use case examples for web forms</vt:lpstr>
      <vt:lpstr>Use case examples for web forms</vt:lpstr>
      <vt:lpstr>Use case examples for web forms</vt:lpstr>
      <vt:lpstr>Creating a web form</vt:lpstr>
      <vt:lpstr>Creating a web form</vt:lpstr>
      <vt:lpstr>Creating a web form</vt:lpstr>
      <vt:lpstr>Creating a web form</vt:lpstr>
      <vt:lpstr>Creating a web form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ConSol CM/Forms</dc:title>
  <dc:creator>ConSol Software GmbH</dc:creator>
  <cp:lastModifiedBy>Johanna Juszak</cp:lastModifiedBy>
  <cp:revision>1275</cp:revision>
  <cp:lastPrinted>2017-11-17T12:16:11Z</cp:lastPrinted>
  <dcterms:created xsi:type="dcterms:W3CDTF">2011-02-16T13:16:40Z</dcterms:created>
  <dcterms:modified xsi:type="dcterms:W3CDTF">2025-11-17T10:23:41Z</dcterms:modified>
</cp:coreProperties>
</file>