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12"/>
  </p:notesMasterIdLst>
  <p:handoutMasterIdLst>
    <p:handoutMasterId r:id="rId13"/>
  </p:handoutMasterIdLst>
  <p:sldIdLst>
    <p:sldId id="304" r:id="rId2"/>
    <p:sldId id="500" r:id="rId3"/>
    <p:sldId id="569" r:id="rId4"/>
    <p:sldId id="592" r:id="rId5"/>
    <p:sldId id="594" r:id="rId6"/>
    <p:sldId id="591" r:id="rId7"/>
    <p:sldId id="588" r:id="rId8"/>
    <p:sldId id="584" r:id="rId9"/>
    <p:sldId id="590" r:id="rId10"/>
    <p:sldId id="583" r:id="rId11"/>
  </p:sldIdLst>
  <p:sldSz cx="24387175" cy="13716000"/>
  <p:notesSz cx="6797675" cy="9926638"/>
  <p:custDataLst>
    <p:tags r:id="rId14"/>
  </p:custDataLst>
  <p:defaultTextStyle>
    <a:defPPr>
      <a:defRPr lang="de-DE"/>
    </a:defPPr>
    <a:lvl1pPr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1pPr>
    <a:lvl2pPr marL="1219200" indent="-762000"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2pPr>
    <a:lvl3pPr marL="2436813" indent="-1522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3pPr>
    <a:lvl4pPr marL="3656013" indent="-2284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4pPr>
    <a:lvl5pPr marL="4875213" indent="-3046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320">
          <p15:clr>
            <a:srgbClr val="A4A3A4"/>
          </p15:clr>
        </p15:guide>
        <p15:guide id="2" orient="horz" pos="560">
          <p15:clr>
            <a:srgbClr val="A4A3A4"/>
          </p15:clr>
        </p15:guide>
        <p15:guide id="3" orient="horz" pos="8088">
          <p15:clr>
            <a:srgbClr val="A4A3A4"/>
          </p15:clr>
        </p15:guide>
        <p15:guide id="4" orient="horz" pos="2304">
          <p15:clr>
            <a:srgbClr val="A4A3A4"/>
          </p15:clr>
        </p15:guide>
        <p15:guide id="5" orient="horz" pos="1808">
          <p15:clr>
            <a:srgbClr val="A4A3A4"/>
          </p15:clr>
        </p15:guide>
        <p15:guide id="6" orient="horz" pos="7739">
          <p15:clr>
            <a:srgbClr val="A4A3A4"/>
          </p15:clr>
        </p15:guide>
        <p15:guide id="7" pos="7681">
          <p15:clr>
            <a:srgbClr val="A4A3A4"/>
          </p15:clr>
        </p15:guide>
        <p15:guide id="8" pos="7828">
          <p15:clr>
            <a:srgbClr val="A4A3A4"/>
          </p15:clr>
        </p15:guide>
        <p15:guide id="9" pos="7534">
          <p15:clr>
            <a:srgbClr val="A4A3A4"/>
          </p15:clr>
        </p15:guide>
        <p15:guide id="10" pos="928">
          <p15:clr>
            <a:srgbClr val="A4A3A4"/>
          </p15:clr>
        </p15:guide>
        <p15:guide id="11" pos="14429">
          <p15:clr>
            <a:srgbClr val="A4A3A4"/>
          </p15:clr>
        </p15:guide>
        <p15:guide id="12" pos="6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FC2"/>
    <a:srgbClr val="7C7C7C"/>
    <a:srgbClr val="333333"/>
    <a:srgbClr val="F5CB2D"/>
    <a:srgbClr val="6B7592"/>
    <a:srgbClr val="3D6FB6"/>
    <a:srgbClr val="EFEFEF"/>
    <a:srgbClr val="6193CD"/>
    <a:srgbClr val="3399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18" autoAdjust="0"/>
    <p:restoredTop sz="94625" autoAdjust="0"/>
  </p:normalViewPr>
  <p:slideViewPr>
    <p:cSldViewPr snapToGrid="0" snapToObjects="1">
      <p:cViewPr varScale="1">
        <p:scale>
          <a:sx n="42" d="100"/>
          <a:sy n="42" d="100"/>
        </p:scale>
        <p:origin x="308" y="72"/>
      </p:cViewPr>
      <p:guideLst>
        <p:guide orient="horz" pos="4320"/>
        <p:guide orient="horz" pos="560"/>
        <p:guide orient="horz" pos="8088"/>
        <p:guide orient="horz" pos="2304"/>
        <p:guide orient="horz" pos="1808"/>
        <p:guide orient="horz" pos="7739"/>
        <p:guide pos="7681"/>
        <p:guide pos="7828"/>
        <p:guide pos="7534"/>
        <p:guide pos="928"/>
        <p:guide pos="14429"/>
        <p:guide pos="608"/>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372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709DB597-9DBA-4FAC-BC14-0A5AF5B1313D}" type="datetimeFigureOut">
              <a:rPr lang="de-DE" altLang="de-DE"/>
              <a:pPr>
                <a:defRPr/>
              </a:pPr>
              <a:t>25.01.2023</a:t>
            </a:fld>
            <a:endParaRPr lang="de-DE" alt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9EAA753-CC57-4159-AB74-E2A3157926F2}" type="slidenum">
              <a:rPr lang="de-DE" altLang="de-DE"/>
              <a:pPr>
                <a:defRPr/>
              </a:pPr>
              <a:t>‹Nr.›</a:t>
            </a:fld>
            <a:endParaRPr lang="de-DE" altLang="de-DE"/>
          </a:p>
        </p:txBody>
      </p:sp>
    </p:spTree>
    <p:extLst>
      <p:ext uri="{BB962C8B-B14F-4D97-AF65-F5344CB8AC3E}">
        <p14:creationId xmlns:p14="http://schemas.microsoft.com/office/powerpoint/2010/main" val="1660817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2475E588-328A-40BA-9C27-B1965E98190C}" type="datetimeFigureOut">
              <a:rPr lang="de-DE" altLang="de-DE"/>
              <a:pPr>
                <a:defRPr/>
              </a:pPr>
              <a:t>25.01.2023</a:t>
            </a:fld>
            <a:endParaRPr lang="de-DE" alt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bodyPr>
          <a:lstStyle/>
          <a:p>
            <a:pPr lvl="0"/>
            <a:r>
              <a:rPr lang="de-DE" altLang="de-DE" noProof="0"/>
              <a:t>Textmasterformat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2E1E635-F649-45C5-8EE4-7C4320A385A7}" type="slidenum">
              <a:rPr lang="de-DE" altLang="de-DE"/>
              <a:pPr>
                <a:defRPr/>
              </a:pPr>
              <a:t>‹Nr.›</a:t>
            </a:fld>
            <a:endParaRPr lang="de-DE" altLang="de-DE"/>
          </a:p>
        </p:txBody>
      </p:sp>
    </p:spTree>
    <p:extLst>
      <p:ext uri="{BB962C8B-B14F-4D97-AF65-F5344CB8AC3E}">
        <p14:creationId xmlns:p14="http://schemas.microsoft.com/office/powerpoint/2010/main" val="3212321168"/>
      </p:ext>
    </p:extLst>
  </p:cSld>
  <p:clrMap bg1="lt1" tx1="dk1" bg2="lt2" tx2="dk2" accent1="accent1" accent2="accent2" accent3="accent3" accent4="accent4" accent5="accent5" accent6="accent6" hlink="hlink" folHlink="folHlink"/>
  <p:notesStyle>
    <a:lvl1pPr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ＭＳ Ｐゴシック" charset="0"/>
      </a:defRPr>
    </a:lvl1pPr>
    <a:lvl2pPr marL="1219200"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2pPr>
    <a:lvl3pPr marL="24368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3pPr>
    <a:lvl4pPr marL="36560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4pPr>
    <a:lvl5pPr marL="48752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5pPr>
    <a:lvl6pPr marL="6095987" algn="l" defTabSz="2438394" rtl="0" eaLnBrk="1" latinLnBrk="0" hangingPunct="1">
      <a:defRPr sz="3200" kern="1200">
        <a:solidFill>
          <a:schemeClr val="tx1"/>
        </a:solidFill>
        <a:latin typeface="+mn-lt"/>
        <a:ea typeface="+mn-ea"/>
        <a:cs typeface="+mn-cs"/>
      </a:defRPr>
    </a:lvl6pPr>
    <a:lvl7pPr marL="7315184" algn="l" defTabSz="2438394" rtl="0" eaLnBrk="1" latinLnBrk="0" hangingPunct="1">
      <a:defRPr sz="3200" kern="1200">
        <a:solidFill>
          <a:schemeClr val="tx1"/>
        </a:solidFill>
        <a:latin typeface="+mn-lt"/>
        <a:ea typeface="+mn-ea"/>
        <a:cs typeface="+mn-cs"/>
      </a:defRPr>
    </a:lvl7pPr>
    <a:lvl8pPr marL="8534381" algn="l" defTabSz="2438394" rtl="0" eaLnBrk="1" latinLnBrk="0" hangingPunct="1">
      <a:defRPr sz="3200" kern="1200">
        <a:solidFill>
          <a:schemeClr val="tx1"/>
        </a:solidFill>
        <a:latin typeface="+mn-lt"/>
        <a:ea typeface="+mn-ea"/>
        <a:cs typeface="+mn-cs"/>
      </a:defRPr>
    </a:lvl8pPr>
    <a:lvl9pPr marL="9753578" algn="l" defTabSz="2438394"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2E1E635-F649-45C5-8EE4-7C4320A385A7}" type="slidenum">
              <a:rPr lang="de-DE" altLang="de-DE" smtClean="0"/>
              <a:pPr>
                <a:defRPr/>
              </a:pPr>
              <a:t>1</a:t>
            </a:fld>
            <a:endParaRPr lang="de-DE" altLang="de-DE" dirty="0"/>
          </a:p>
        </p:txBody>
      </p:sp>
    </p:spTree>
    <p:extLst>
      <p:ext uri="{BB962C8B-B14F-4D97-AF65-F5344CB8AC3E}">
        <p14:creationId xmlns:p14="http://schemas.microsoft.com/office/powerpoint/2010/main" val="1744377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Rechteck 1"/>
          <p:cNvSpPr/>
          <p:nvPr userDrawn="1"/>
        </p:nvSpPr>
        <p:spPr>
          <a:xfrm>
            <a:off x="-25400" y="5173663"/>
            <a:ext cx="24412575" cy="8542337"/>
          </a:xfrm>
          <a:prstGeom prst="rect">
            <a:avLst/>
          </a:prstGeom>
          <a:solidFill>
            <a:srgbClr val="3759A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pic>
        <p:nvPicPr>
          <p:cNvPr id="3" name="Bild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362363" y="1538288"/>
            <a:ext cx="6375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5175250"/>
            <a:ext cx="3121025" cy="852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82727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Textfeld 3"/>
          <p:cNvSpPr txBox="1">
            <a:spLocks noChangeArrowheads="1"/>
          </p:cNvSpPr>
          <p:nvPr userDrawn="1"/>
        </p:nvSpPr>
        <p:spPr bwMode="auto">
          <a:xfrm>
            <a:off x="1136650" y="1820863"/>
            <a:ext cx="184150" cy="831850"/>
          </a:xfrm>
          <a:prstGeom prst="rect">
            <a:avLst/>
          </a:prstGeom>
          <a:noFill/>
          <a:ln>
            <a:noFill/>
          </a:ln>
        </p:spPr>
        <p:txBody>
          <a:bodyPr wrap="none">
            <a:spAutoFit/>
          </a:bodyPr>
          <a:lstStyle>
            <a:lvl1pPr eaLnBrk="0" hangingPunct="0">
              <a:defRPr sz="4800">
                <a:solidFill>
                  <a:schemeClr val="tx1"/>
                </a:solidFill>
                <a:latin typeface="Arial" charset="0"/>
                <a:ea typeface="ＭＳ Ｐゴシック" charset="0"/>
                <a:cs typeface="ＭＳ Ｐゴシック" charset="0"/>
              </a:defRPr>
            </a:lvl1pPr>
            <a:lvl2pPr marL="742950" indent="-285750" eaLnBrk="0" hangingPunct="0">
              <a:defRPr sz="4800">
                <a:solidFill>
                  <a:schemeClr val="tx1"/>
                </a:solidFill>
                <a:latin typeface="Arial" charset="0"/>
                <a:ea typeface="ＭＳ Ｐゴシック" charset="0"/>
              </a:defRPr>
            </a:lvl2pPr>
            <a:lvl3pPr marL="1143000" indent="-228600" eaLnBrk="0" hangingPunct="0">
              <a:defRPr sz="4800">
                <a:solidFill>
                  <a:schemeClr val="tx1"/>
                </a:solidFill>
                <a:latin typeface="Arial" charset="0"/>
                <a:ea typeface="ＭＳ Ｐゴシック" charset="0"/>
              </a:defRPr>
            </a:lvl3pPr>
            <a:lvl4pPr marL="1600200" indent="-228600" eaLnBrk="0" hangingPunct="0">
              <a:defRPr sz="4800">
                <a:solidFill>
                  <a:schemeClr val="tx1"/>
                </a:solidFill>
                <a:latin typeface="Arial" charset="0"/>
                <a:ea typeface="ＭＳ Ｐゴシック" charset="0"/>
              </a:defRPr>
            </a:lvl4pPr>
            <a:lvl5pPr marL="2057400" indent="-228600" eaLnBrk="0" hangingPunct="0">
              <a:defRPr sz="4800">
                <a:solidFill>
                  <a:schemeClr val="tx1"/>
                </a:solidFill>
                <a:latin typeface="Arial" charset="0"/>
                <a:ea typeface="ＭＳ Ｐゴシック" charset="0"/>
              </a:defRPr>
            </a:lvl5pPr>
            <a:lvl6pPr marL="2514600" indent="-228600" defTabSz="2436813" eaLnBrk="0" fontAlgn="base" hangingPunct="0">
              <a:spcBef>
                <a:spcPct val="0"/>
              </a:spcBef>
              <a:spcAft>
                <a:spcPct val="0"/>
              </a:spcAft>
              <a:defRPr sz="4800">
                <a:solidFill>
                  <a:schemeClr val="tx1"/>
                </a:solidFill>
                <a:latin typeface="Arial" charset="0"/>
                <a:ea typeface="ＭＳ Ｐゴシック" charset="0"/>
              </a:defRPr>
            </a:lvl6pPr>
            <a:lvl7pPr marL="2971800" indent="-228600" defTabSz="2436813" eaLnBrk="0" fontAlgn="base" hangingPunct="0">
              <a:spcBef>
                <a:spcPct val="0"/>
              </a:spcBef>
              <a:spcAft>
                <a:spcPct val="0"/>
              </a:spcAft>
              <a:defRPr sz="4800">
                <a:solidFill>
                  <a:schemeClr val="tx1"/>
                </a:solidFill>
                <a:latin typeface="Arial" charset="0"/>
                <a:ea typeface="ＭＳ Ｐゴシック" charset="0"/>
              </a:defRPr>
            </a:lvl7pPr>
            <a:lvl8pPr marL="3429000" indent="-228600" defTabSz="2436813" eaLnBrk="0" fontAlgn="base" hangingPunct="0">
              <a:spcBef>
                <a:spcPct val="0"/>
              </a:spcBef>
              <a:spcAft>
                <a:spcPct val="0"/>
              </a:spcAft>
              <a:defRPr sz="4800">
                <a:solidFill>
                  <a:schemeClr val="tx1"/>
                </a:solidFill>
                <a:latin typeface="Arial" charset="0"/>
                <a:ea typeface="ＭＳ Ｐゴシック" charset="0"/>
              </a:defRPr>
            </a:lvl8pPr>
            <a:lvl9pPr marL="3886200" indent="-228600" defTabSz="2436813" eaLnBrk="0" fontAlgn="base" hangingPunct="0">
              <a:spcBef>
                <a:spcPct val="0"/>
              </a:spcBef>
              <a:spcAft>
                <a:spcPct val="0"/>
              </a:spcAft>
              <a:defRPr sz="4800">
                <a:solidFill>
                  <a:schemeClr val="tx1"/>
                </a:solidFill>
                <a:latin typeface="Arial" charset="0"/>
                <a:ea typeface="ＭＳ Ｐゴシック" charset="0"/>
              </a:defRPr>
            </a:lvl9pPr>
          </a:lstStyle>
          <a:p>
            <a:pPr eaLnBrk="1" hangingPunct="1">
              <a:defRPr/>
            </a:pPr>
            <a:endParaRPr lang="de-DE"/>
          </a:p>
        </p:txBody>
      </p:sp>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lvl1pPr marL="685800" indent="-685800">
              <a:buClr>
                <a:srgbClr val="537FC2"/>
              </a:buClr>
              <a:buFont typeface="Arial"/>
              <a:buChar char="•"/>
              <a:defRPr/>
            </a:lvl1pPr>
            <a:lvl2pPr marL="1282700" indent="-571500">
              <a:buClr>
                <a:srgbClr val="537FC2"/>
              </a:buClr>
              <a:buFont typeface="Arial"/>
              <a:buChar char="•"/>
              <a:defRPr sz="4300"/>
            </a:lvl2pPr>
            <a:lvl3pPr marL="2009775" indent="-571500">
              <a:buClr>
                <a:srgbClr val="537FC2"/>
              </a:buClr>
              <a:buFont typeface="Arial"/>
              <a:buChar char="•"/>
              <a:defRPr/>
            </a:lvl3pPr>
            <a:lvl4pPr marL="2720975" indent="-571500">
              <a:buClr>
                <a:srgbClr val="537FC2"/>
              </a:buClr>
              <a:buFont typeface="Arial"/>
              <a:buChar char="•"/>
              <a:defRPr/>
            </a:lvl4pPr>
            <a:lvl5pPr marL="3432175" indent="-571500">
              <a:buClr>
                <a:srgbClr val="537FC2"/>
              </a:buClr>
              <a:buFont typeface="Arial"/>
              <a:buChar char="•"/>
              <a:defRPr sz="4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7269687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Tree>
    <p:extLst>
      <p:ext uri="{BB962C8B-B14F-4D97-AF65-F5344CB8AC3E}">
        <p14:creationId xmlns:p14="http://schemas.microsoft.com/office/powerpoint/2010/main" val="314810621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35826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Abgerundetes Rechteck 14"/>
          <p:cNvSpPr/>
          <p:nvPr userDrawn="1"/>
        </p:nvSpPr>
        <p:spPr>
          <a:xfrm>
            <a:off x="0" y="0"/>
            <a:ext cx="24387175" cy="2624138"/>
          </a:xfrm>
          <a:prstGeom prst="roundRect">
            <a:avLst>
              <a:gd name="adj" fmla="val 0"/>
            </a:avLst>
          </a:prstGeom>
          <a:solidFill>
            <a:srgbClr val="537F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43839" tIns="121921" rIns="243839" bIns="121921" anchor="ctr"/>
          <a:lstStyle/>
          <a:p>
            <a:pPr algn="ctr" defTabSz="2438394" eaLnBrk="1" fontAlgn="auto" hangingPunct="1">
              <a:spcBef>
                <a:spcPts val="0"/>
              </a:spcBef>
              <a:spcAft>
                <a:spcPts val="0"/>
              </a:spcAft>
              <a:defRPr/>
            </a:pPr>
            <a:endParaRPr lang="de-DE"/>
          </a:p>
        </p:txBody>
      </p:sp>
      <p:sp>
        <p:nvSpPr>
          <p:cNvPr id="1027" name="Titelplatzhalter 1"/>
          <p:cNvSpPr>
            <a:spLocks noGrp="1"/>
          </p:cNvSpPr>
          <p:nvPr>
            <p:ph type="title"/>
          </p:nvPr>
        </p:nvSpPr>
        <p:spPr bwMode="auto">
          <a:xfrm>
            <a:off x="1473200" y="314325"/>
            <a:ext cx="214153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de-DE"/>
              <a:t>Titelmasterformat durch Klicken bearbeiten</a:t>
            </a:r>
          </a:p>
        </p:txBody>
      </p:sp>
      <p:sp>
        <p:nvSpPr>
          <p:cNvPr id="1028" name="Textplatzhalter 2"/>
          <p:cNvSpPr>
            <a:spLocks noGrp="1"/>
          </p:cNvSpPr>
          <p:nvPr>
            <p:ph type="body" idx="1"/>
          </p:nvPr>
        </p:nvSpPr>
        <p:spPr bwMode="auto">
          <a:xfrm>
            <a:off x="1473200" y="3651250"/>
            <a:ext cx="21432838" cy="860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4" r:id="rId3"/>
    <p:sldLayoutId id="2147483887" r:id="rId4"/>
  </p:sldLayoutIdLst>
  <p:transition>
    <p:wipe dir="r"/>
  </p:transition>
  <p:hf hdr="0"/>
  <p:txStyles>
    <p:titleStyle>
      <a:lvl1pPr algn="l" defTabSz="2436813" rtl="0" eaLnBrk="0" fontAlgn="base" hangingPunct="0">
        <a:spcBef>
          <a:spcPct val="0"/>
        </a:spcBef>
        <a:spcAft>
          <a:spcPct val="0"/>
        </a:spcAft>
        <a:defRPr sz="6700" kern="1200">
          <a:solidFill>
            <a:schemeClr val="bg1"/>
          </a:solidFill>
          <a:latin typeface="Calibri Light"/>
          <a:ea typeface="MS PGothic" panose="020B0600070205080204" pitchFamily="34" charset="-128"/>
          <a:cs typeface="Calibri Light"/>
        </a:defRPr>
      </a:lvl1pPr>
      <a:lvl2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2pPr>
      <a:lvl3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3pPr>
      <a:lvl4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4pPr>
      <a:lvl5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5pPr>
      <a:lvl6pPr marL="457200" algn="l" defTabSz="2436813" rtl="0" fontAlgn="base">
        <a:spcBef>
          <a:spcPct val="0"/>
        </a:spcBef>
        <a:spcAft>
          <a:spcPct val="0"/>
        </a:spcAft>
        <a:defRPr sz="6700">
          <a:solidFill>
            <a:schemeClr val="tx2"/>
          </a:solidFill>
          <a:latin typeface="Calibri Light" charset="0"/>
          <a:ea typeface="ＭＳ Ｐゴシック" charset="0"/>
        </a:defRPr>
      </a:lvl6pPr>
      <a:lvl7pPr marL="914400" algn="l" defTabSz="2436813" rtl="0" fontAlgn="base">
        <a:spcBef>
          <a:spcPct val="0"/>
        </a:spcBef>
        <a:spcAft>
          <a:spcPct val="0"/>
        </a:spcAft>
        <a:defRPr sz="6700">
          <a:solidFill>
            <a:schemeClr val="tx2"/>
          </a:solidFill>
          <a:latin typeface="Calibri Light" charset="0"/>
          <a:ea typeface="ＭＳ Ｐゴシック" charset="0"/>
        </a:defRPr>
      </a:lvl7pPr>
      <a:lvl8pPr marL="1371600" algn="l" defTabSz="2436813" rtl="0" fontAlgn="base">
        <a:spcBef>
          <a:spcPct val="0"/>
        </a:spcBef>
        <a:spcAft>
          <a:spcPct val="0"/>
        </a:spcAft>
        <a:defRPr sz="6700">
          <a:solidFill>
            <a:schemeClr val="tx2"/>
          </a:solidFill>
          <a:latin typeface="Calibri Light" charset="0"/>
          <a:ea typeface="ＭＳ Ｐゴシック" charset="0"/>
        </a:defRPr>
      </a:lvl8pPr>
      <a:lvl9pPr marL="1828800" algn="l" defTabSz="2436813" rtl="0" fontAlgn="base">
        <a:spcBef>
          <a:spcPct val="0"/>
        </a:spcBef>
        <a:spcAft>
          <a:spcPct val="0"/>
        </a:spcAft>
        <a:defRPr sz="6700">
          <a:solidFill>
            <a:schemeClr val="tx2"/>
          </a:solidFill>
          <a:latin typeface="Calibri Light" charset="0"/>
          <a:ea typeface="ＭＳ Ｐゴシック" charset="0"/>
        </a:defRPr>
      </a:lvl9pPr>
    </p:titleStyle>
    <p:bodyStyle>
      <a:lvl1pPr marL="709613" indent="-709613" algn="l" defTabSz="2436813" rtl="0" eaLnBrk="0" fontAlgn="base" hangingPunct="0">
        <a:spcBef>
          <a:spcPct val="20000"/>
        </a:spcBef>
        <a:spcAft>
          <a:spcPct val="0"/>
        </a:spcAft>
        <a:buClr>
          <a:srgbClr val="537FC2"/>
        </a:buClr>
        <a:buFont typeface="Arial" panose="020B0604020202020204" pitchFamily="34" charset="0"/>
        <a:buChar char="•"/>
        <a:defRPr sz="4500" kern="1200">
          <a:solidFill>
            <a:schemeClr val="tx2"/>
          </a:solidFill>
          <a:latin typeface="Calibri"/>
          <a:ea typeface="MS PGothic" panose="020B0600070205080204" pitchFamily="34" charset="-128"/>
          <a:cs typeface="Calibri"/>
        </a:defRPr>
      </a:lvl1pPr>
      <a:lvl2pPr marL="1438275" indent="-727075" algn="l" defTabSz="2436813" rtl="0" eaLnBrk="0" fontAlgn="base" hangingPunct="0">
        <a:spcBef>
          <a:spcPct val="20000"/>
        </a:spcBef>
        <a:spcAft>
          <a:spcPct val="0"/>
        </a:spcAft>
        <a:buClr>
          <a:srgbClr val="537FC2"/>
        </a:buClr>
        <a:buFont typeface="Arial" panose="020B0604020202020204" pitchFamily="34" charset="0"/>
        <a:buChar char="•"/>
        <a:defRPr sz="4800" kern="1200">
          <a:solidFill>
            <a:schemeClr val="tx2"/>
          </a:solidFill>
          <a:latin typeface="Calibri"/>
          <a:ea typeface="MS PGothic" panose="020B0600070205080204" pitchFamily="34" charset="-128"/>
          <a:cs typeface="Calibri"/>
        </a:defRPr>
      </a:lvl2pPr>
      <a:lvl3pPr marL="1920875" indent="-482600"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3pPr>
      <a:lvl4pPr marL="2627313" indent="-477838"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4pPr>
      <a:lvl5pPr marL="3338513" indent="-477838"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p:bodyStyle>
    <p:otherStyle>
      <a:defPPr>
        <a:defRPr lang="de-DE"/>
      </a:defPPr>
      <a:lvl1pPr marL="0" algn="l" defTabSz="2438394" rtl="0" eaLnBrk="1" latinLnBrk="0" hangingPunct="1">
        <a:defRPr sz="4800" kern="1200">
          <a:solidFill>
            <a:schemeClr val="tx1"/>
          </a:solidFill>
          <a:latin typeface="+mn-lt"/>
          <a:ea typeface="+mn-ea"/>
          <a:cs typeface="+mn-cs"/>
        </a:defRPr>
      </a:lvl1pPr>
      <a:lvl2pPr marL="1219200" algn="l" defTabSz="2438394" rtl="0" eaLnBrk="1" latinLnBrk="0" hangingPunct="1">
        <a:defRPr sz="4800" kern="1200">
          <a:solidFill>
            <a:schemeClr val="tx1"/>
          </a:solidFill>
          <a:latin typeface="+mn-lt"/>
          <a:ea typeface="+mn-ea"/>
          <a:cs typeface="+mn-cs"/>
        </a:defRPr>
      </a:lvl2pPr>
      <a:lvl3pPr marL="2438394" algn="l" defTabSz="2438394" rtl="0" eaLnBrk="1" latinLnBrk="0" hangingPunct="1">
        <a:defRPr sz="4800" kern="1200">
          <a:solidFill>
            <a:schemeClr val="tx1"/>
          </a:solidFill>
          <a:latin typeface="+mn-lt"/>
          <a:ea typeface="+mn-ea"/>
          <a:cs typeface="+mn-cs"/>
        </a:defRPr>
      </a:lvl3pPr>
      <a:lvl4pPr marL="3657594" algn="l" defTabSz="2438394" rtl="0" eaLnBrk="1" latinLnBrk="0" hangingPunct="1">
        <a:defRPr sz="4800" kern="1200">
          <a:solidFill>
            <a:schemeClr val="tx1"/>
          </a:solidFill>
          <a:latin typeface="+mn-lt"/>
          <a:ea typeface="+mn-ea"/>
          <a:cs typeface="+mn-cs"/>
        </a:defRPr>
      </a:lvl4pPr>
      <a:lvl5pPr marL="4876790" algn="l" defTabSz="2438394" rtl="0" eaLnBrk="1" latinLnBrk="0" hangingPunct="1">
        <a:defRPr sz="4800" kern="1200">
          <a:solidFill>
            <a:schemeClr val="tx1"/>
          </a:solidFill>
          <a:latin typeface="+mn-lt"/>
          <a:ea typeface="+mn-ea"/>
          <a:cs typeface="+mn-cs"/>
        </a:defRPr>
      </a:lvl5pPr>
      <a:lvl6pPr marL="6095987" algn="l" defTabSz="2438394" rtl="0" eaLnBrk="1" latinLnBrk="0" hangingPunct="1">
        <a:defRPr sz="4800" kern="1200">
          <a:solidFill>
            <a:schemeClr val="tx1"/>
          </a:solidFill>
          <a:latin typeface="+mn-lt"/>
          <a:ea typeface="+mn-ea"/>
          <a:cs typeface="+mn-cs"/>
        </a:defRPr>
      </a:lvl6pPr>
      <a:lvl7pPr marL="7315184" algn="l" defTabSz="2438394" rtl="0" eaLnBrk="1" latinLnBrk="0" hangingPunct="1">
        <a:defRPr sz="4800" kern="1200">
          <a:solidFill>
            <a:schemeClr val="tx1"/>
          </a:solidFill>
          <a:latin typeface="+mn-lt"/>
          <a:ea typeface="+mn-ea"/>
          <a:cs typeface="+mn-cs"/>
        </a:defRPr>
      </a:lvl7pPr>
      <a:lvl8pPr marL="8534381" algn="l" defTabSz="2438394" rtl="0" eaLnBrk="1" latinLnBrk="0" hangingPunct="1">
        <a:defRPr sz="4800" kern="1200">
          <a:solidFill>
            <a:schemeClr val="tx1"/>
          </a:solidFill>
          <a:latin typeface="+mn-lt"/>
          <a:ea typeface="+mn-ea"/>
          <a:cs typeface="+mn-cs"/>
        </a:defRPr>
      </a:lvl8pPr>
      <a:lvl9pPr marL="9753578" algn="l" defTabSz="2438394"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tecdoc.consol.d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txBox="1">
            <a:spLocks/>
          </p:cNvSpPr>
          <p:nvPr/>
        </p:nvSpPr>
        <p:spPr bwMode="auto">
          <a:xfrm>
            <a:off x="4886793" y="5773738"/>
            <a:ext cx="1805417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lnSpc>
                <a:spcPts val="10000"/>
              </a:lnSpc>
              <a:spcBef>
                <a:spcPct val="0"/>
              </a:spcBef>
              <a:buClrTx/>
              <a:buFontTx/>
              <a:buNone/>
            </a:pPr>
            <a:r>
              <a:rPr lang="en-US" altLang="de-DE" sz="10000" dirty="0">
                <a:solidFill>
                  <a:schemeClr val="bg1"/>
                </a:solidFill>
                <a:latin typeface="Calibri Light" panose="020F0302020204030204" pitchFamily="34" charset="0"/>
                <a:cs typeface="Calibri Light" panose="020F0302020204030204" pitchFamily="34" charset="0"/>
              </a:rPr>
              <a:t>CM/Machine Learning</a:t>
            </a:r>
            <a:r>
              <a:rPr lang="de-DE" altLang="de-DE" sz="10000" dirty="0">
                <a:solidFill>
                  <a:schemeClr val="bg1"/>
                </a:solidFill>
                <a:latin typeface="Calibri Light" panose="020F0302020204030204" pitchFamily="34" charset="0"/>
                <a:cs typeface="Calibri Light" panose="020F0302020204030204" pitchFamily="34" charset="0"/>
              </a:rPr>
              <a:t> </a:t>
            </a:r>
          </a:p>
          <a:p>
            <a:pPr algn="r" eaLnBrk="1" hangingPunct="1">
              <a:lnSpc>
                <a:spcPts val="10000"/>
              </a:lnSpc>
              <a:spcBef>
                <a:spcPct val="0"/>
              </a:spcBef>
              <a:buClrTx/>
              <a:buFontTx/>
              <a:buNone/>
            </a:pPr>
            <a:endParaRPr lang="de-DE" altLang="de-DE" sz="5400" dirty="0">
              <a:solidFill>
                <a:schemeClr val="bg1"/>
              </a:solidFill>
              <a:latin typeface="Calibri Light" panose="020F0302020204030204" pitchFamily="34" charset="0"/>
              <a:cs typeface="Calibri Light" panose="020F0302020204030204" pitchFamily="34" charset="0"/>
            </a:endParaRPr>
          </a:p>
        </p:txBody>
      </p:sp>
      <p:sp>
        <p:nvSpPr>
          <p:cNvPr id="7171" name="Untertitel 2"/>
          <p:cNvSpPr txBox="1">
            <a:spLocks/>
          </p:cNvSpPr>
          <p:nvPr/>
        </p:nvSpPr>
        <p:spPr bwMode="auto">
          <a:xfrm>
            <a:off x="11453813" y="9309100"/>
            <a:ext cx="1148715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buClr>
                <a:schemeClr val="accent1"/>
              </a:buClr>
              <a:buFont typeface="Arial" panose="020B0604020202020204" pitchFamily="34" charset="0"/>
              <a:buNone/>
            </a:pPr>
            <a:r>
              <a:rPr lang="en-US" altLang="de-DE" sz="3800" i="1" dirty="0">
                <a:solidFill>
                  <a:schemeClr val="bg2"/>
                </a:solidFill>
              </a:rPr>
              <a:t>December 2022, Product management ConSol CM</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3246100" y="0"/>
            <a:ext cx="11160125" cy="13716000"/>
          </a:xfrm>
          <a:prstGeom prst="rect">
            <a:avLst/>
          </a:prstGeom>
          <a:solidFill>
            <a:srgbClr val="3059A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solidFill>
                <a:prstClr val="white"/>
              </a:solidFill>
            </a:endParaRPr>
          </a:p>
        </p:txBody>
      </p:sp>
      <p:sp>
        <p:nvSpPr>
          <p:cNvPr id="34820" name="Inhaltsplatzhalter 2"/>
          <p:cNvSpPr txBox="1">
            <a:spLocks/>
          </p:cNvSpPr>
          <p:nvPr/>
        </p:nvSpPr>
        <p:spPr bwMode="auto">
          <a:xfrm>
            <a:off x="14944724" y="1150938"/>
            <a:ext cx="8048625" cy="1123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buFont typeface="Arial" panose="020B0604020202020204" pitchFamily="34" charset="0"/>
              <a:buNone/>
            </a:pPr>
            <a:r>
              <a:rPr lang="en-US" altLang="de-DE" sz="6000" dirty="0">
                <a:solidFill>
                  <a:prstClr val="white"/>
                </a:solidFill>
                <a:latin typeface="Calibri Light" panose="020F0302020204030204" pitchFamily="34" charset="0"/>
                <a:cs typeface="Calibri Light" panose="020F0302020204030204" pitchFamily="34" charset="0"/>
              </a:rPr>
              <a:t>You want to learn more about ConSol CM? </a:t>
            </a:r>
          </a:p>
          <a:p>
            <a:pPr>
              <a:buFont typeface="Arial" panose="020B0604020202020204" pitchFamily="34" charset="0"/>
              <a:buNone/>
            </a:pPr>
            <a:r>
              <a:rPr lang="en-US" altLang="de-DE" sz="6000" dirty="0">
                <a:solidFill>
                  <a:prstClr val="white"/>
                </a:solidFill>
                <a:latin typeface="Calibri Light" panose="020F0302020204030204" pitchFamily="34" charset="0"/>
                <a:cs typeface="Calibri Light" panose="020F0302020204030204" pitchFamily="34" charset="0"/>
              </a:rPr>
              <a:t>Visit our </a:t>
            </a:r>
            <a:r>
              <a:rPr lang="en-US" altLang="de-DE" sz="6000" dirty="0" err="1">
                <a:solidFill>
                  <a:prstClr val="white"/>
                </a:solidFill>
                <a:latin typeface="Calibri Light" panose="020F0302020204030204" pitchFamily="34" charset="0"/>
                <a:cs typeface="Calibri Light" panose="020F0302020204030204" pitchFamily="34" charset="0"/>
                <a:hlinkClick r:id="rId2"/>
              </a:rPr>
              <a:t>TecDoc</a:t>
            </a:r>
            <a:r>
              <a:rPr lang="en-US" altLang="de-DE" sz="6000" dirty="0">
                <a:solidFill>
                  <a:prstClr val="white"/>
                </a:solidFill>
                <a:latin typeface="Calibri Light" panose="020F0302020204030204" pitchFamily="34" charset="0"/>
                <a:cs typeface="Calibri Light" panose="020F0302020204030204" pitchFamily="34" charset="0"/>
                <a:hlinkClick r:id="rId2"/>
              </a:rPr>
              <a:t> server</a:t>
            </a:r>
            <a:r>
              <a:rPr lang="en-US" altLang="de-DE" sz="6000" dirty="0">
                <a:solidFill>
                  <a:prstClr val="white"/>
                </a:solidFill>
                <a:latin typeface="Calibri Light" panose="020F0302020204030204" pitchFamily="34" charset="0"/>
                <a:cs typeface="Calibri Light" panose="020F0302020204030204" pitchFamily="34" charset="0"/>
              </a:rPr>
              <a:t> </a:t>
            </a:r>
          </a:p>
          <a:p>
            <a:pPr>
              <a:buFont typeface="Arial" panose="020B0604020202020204" pitchFamily="34" charset="0"/>
              <a:buNone/>
            </a:pPr>
            <a:endParaRPr lang="en-US" altLang="de-DE" sz="3400" b="1" dirty="0">
              <a:solidFill>
                <a:srgbClr val="F5CB2D"/>
              </a:solidFill>
            </a:endParaRPr>
          </a:p>
          <a:p>
            <a:pPr>
              <a:buFont typeface="Arial" panose="020B0604020202020204" pitchFamily="34" charset="0"/>
              <a:buNone/>
            </a:pPr>
            <a:r>
              <a:rPr lang="en-US" altLang="de-DE" sz="3400" b="1" dirty="0">
                <a:solidFill>
                  <a:srgbClr val="F5CB2D"/>
                </a:solidFill>
              </a:rPr>
              <a:t>You can find: </a:t>
            </a:r>
          </a:p>
          <a:p>
            <a:pPr marL="457200" indent="-457200">
              <a:buClr>
                <a:srgbClr val="FFCC00"/>
              </a:buClr>
            </a:pPr>
            <a:r>
              <a:rPr lang="en-US" altLang="de-DE" sz="3400" b="1" dirty="0">
                <a:solidFill>
                  <a:srgbClr val="F5CB2D"/>
                </a:solidFill>
              </a:rPr>
              <a:t>Manuals</a:t>
            </a:r>
          </a:p>
          <a:p>
            <a:pPr marL="1200150" lvl="1" indent="-457200">
              <a:buClr>
                <a:srgbClr val="FFCC00"/>
              </a:buClr>
            </a:pPr>
            <a:r>
              <a:rPr lang="en-US" altLang="de-DE" sz="3400" b="1" dirty="0">
                <a:solidFill>
                  <a:srgbClr val="F5CB2D"/>
                </a:solidFill>
              </a:rPr>
              <a:t>Administrator</a:t>
            </a:r>
          </a:p>
          <a:p>
            <a:pPr marL="1200150" lvl="1" indent="-457200">
              <a:buClr>
                <a:srgbClr val="FFCC00"/>
              </a:buClr>
            </a:pPr>
            <a:r>
              <a:rPr lang="en-US" altLang="de-DE" sz="3400" b="1" dirty="0">
                <a:solidFill>
                  <a:srgbClr val="F5CB2D"/>
                </a:solidFill>
              </a:rPr>
              <a:t>User</a:t>
            </a:r>
          </a:p>
          <a:p>
            <a:pPr marL="457200" indent="-457200">
              <a:buClr>
                <a:srgbClr val="FFCC00"/>
              </a:buClr>
            </a:pPr>
            <a:r>
              <a:rPr lang="en-US" altLang="de-DE" sz="3400" b="1">
                <a:solidFill>
                  <a:srgbClr val="F5CB2D"/>
                </a:solidFill>
              </a:rPr>
              <a:t>Release </a:t>
            </a:r>
            <a:r>
              <a:rPr lang="en-US" altLang="de-DE" sz="3400" b="1" dirty="0">
                <a:solidFill>
                  <a:srgbClr val="F5CB2D"/>
                </a:solidFill>
              </a:rPr>
              <a:t>Notes</a:t>
            </a:r>
          </a:p>
          <a:p>
            <a:pPr marL="457200" indent="-457200">
              <a:buClr>
                <a:srgbClr val="FFCC00"/>
              </a:buClr>
            </a:pPr>
            <a:r>
              <a:rPr lang="en-US" altLang="de-DE" sz="3400" b="1" dirty="0">
                <a:solidFill>
                  <a:srgbClr val="F5CB2D"/>
                </a:solidFill>
              </a:rPr>
              <a:t>System Requirements</a:t>
            </a:r>
          </a:p>
          <a:p>
            <a:pPr marL="457200" indent="-457200">
              <a:buClr>
                <a:srgbClr val="FFCC00"/>
              </a:buClr>
            </a:pPr>
            <a:r>
              <a:rPr lang="en-US" altLang="de-DE" sz="3400" b="1" dirty="0">
                <a:solidFill>
                  <a:srgbClr val="F5CB2D"/>
                </a:solidFill>
              </a:rPr>
              <a:t>Feature presentations</a:t>
            </a:r>
          </a:p>
          <a:p>
            <a:pPr marL="457200" indent="-457200">
              <a:buClr>
                <a:srgbClr val="FFCC00"/>
              </a:buClr>
            </a:pPr>
            <a:r>
              <a:rPr lang="en-US" altLang="de-DE" sz="3400" b="1" dirty="0">
                <a:solidFill>
                  <a:srgbClr val="F5CB2D"/>
                </a:solidFill>
              </a:rPr>
              <a:t>Solutions</a:t>
            </a:r>
          </a:p>
          <a:p>
            <a:pPr marL="457200" indent="-457200">
              <a:buClr>
                <a:srgbClr val="FFCC00"/>
              </a:buClr>
            </a:pPr>
            <a:endParaRPr lang="en-US" altLang="de-DE" sz="3400" b="1" dirty="0">
              <a:solidFill>
                <a:srgbClr val="F5CB2D"/>
              </a:solidFill>
            </a:endParaRPr>
          </a:p>
          <a:p>
            <a:pPr>
              <a:buClr>
                <a:srgbClr val="FFCC00"/>
              </a:buClr>
              <a:buFont typeface="Arial" panose="020B0604020202020204" pitchFamily="34" charset="0"/>
              <a:buNone/>
            </a:pPr>
            <a:r>
              <a:rPr lang="en-US" altLang="de-DE" sz="6000" dirty="0">
                <a:solidFill>
                  <a:prstClr val="white"/>
                </a:solidFill>
                <a:latin typeface="Calibri Light" panose="020F0302020204030204" pitchFamily="34" charset="0"/>
                <a:cs typeface="Calibri Light" panose="020F0302020204030204" pitchFamily="34" charset="0"/>
              </a:rPr>
              <a:t>Discover the new ConSol CM version!</a:t>
            </a:r>
          </a:p>
        </p:txBody>
      </p:sp>
      <p:pic>
        <p:nvPicPr>
          <p:cNvPr id="3" name="Grafik 2">
            <a:extLst>
              <a:ext uri="{FF2B5EF4-FFF2-40B4-BE49-F238E27FC236}">
                <a16:creationId xmlns:a16="http://schemas.microsoft.com/office/drawing/2014/main" id="{A3CFED0C-6529-6930-EDD9-FF5CCF17A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3699374" cy="13732505"/>
          </a:xfrm>
          <a:prstGeom prst="rect">
            <a:avLst/>
          </a:prstGeom>
        </p:spPr>
      </p:pic>
    </p:spTree>
    <p:extLst>
      <p:ext uri="{BB962C8B-B14F-4D97-AF65-F5344CB8AC3E}">
        <p14:creationId xmlns:p14="http://schemas.microsoft.com/office/powerpoint/2010/main" val="357729824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24387175" cy="304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2" name="Rechteck 1"/>
          <p:cNvSpPr/>
          <p:nvPr/>
        </p:nvSpPr>
        <p:spPr>
          <a:xfrm>
            <a:off x="-65088" y="3848100"/>
            <a:ext cx="24387175" cy="8077200"/>
          </a:xfrm>
          <a:prstGeom prst="rect">
            <a:avLst/>
          </a:prstGeom>
          <a:solidFill>
            <a:srgbClr val="3059A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41988" name="Inhaltsplatzhalter 2"/>
          <p:cNvSpPr txBox="1">
            <a:spLocks/>
          </p:cNvSpPr>
          <p:nvPr/>
        </p:nvSpPr>
        <p:spPr bwMode="auto">
          <a:xfrm>
            <a:off x="1396615" y="4031078"/>
            <a:ext cx="21310600"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5400" b="1" dirty="0">
                <a:solidFill>
                  <a:schemeClr val="bg1"/>
                </a:solidFill>
                <a:latin typeface="Calibri Light" panose="020F0302020204030204" pitchFamily="34" charset="0"/>
              </a:rPr>
              <a:t>Dear ConSol customers, dear ConSol CM customers,</a:t>
            </a:r>
          </a:p>
          <a:p>
            <a:pPr marL="0" indent="0">
              <a:buNone/>
            </a:pPr>
            <a:r>
              <a:rPr lang="en-US" sz="3200" dirty="0">
                <a:solidFill>
                  <a:schemeClr val="bg1"/>
                </a:solidFill>
                <a:latin typeface="Calibri Light" panose="020F0302020204030204" pitchFamily="34" charset="0"/>
              </a:rPr>
              <a:t>We would like to present you our new ConSol CM add-on CM/Machine Learning, which is available with version 6.13.0. CM/Machine Learning allows you to improve the efficiency of your business processes by automatically classifying your cases. CM/Machine Learning runs locally within your ConSol CM system. No data is transferred to external services. This allows you to use the latest technology and comply with strict data protection regulations at the same time.</a:t>
            </a:r>
          </a:p>
          <a:p>
            <a:pPr marL="0" indent="0">
              <a:buNone/>
            </a:pPr>
            <a:r>
              <a:rPr lang="en-US" sz="3200" dirty="0">
                <a:solidFill>
                  <a:schemeClr val="bg1"/>
                </a:solidFill>
                <a:latin typeface="Calibri Light" panose="020F0302020204030204" pitchFamily="34" charset="0"/>
              </a:rPr>
              <a:t> </a:t>
            </a:r>
          </a:p>
          <a:p>
            <a:pPr marL="457200" indent="-457200">
              <a:buClr>
                <a:schemeClr val="bg1"/>
              </a:buClr>
            </a:pPr>
            <a:r>
              <a:rPr lang="en-US" sz="3200" dirty="0">
                <a:solidFill>
                  <a:schemeClr val="bg1"/>
                </a:solidFill>
                <a:latin typeface="Calibri Light" panose="020F0302020204030204" pitchFamily="34" charset="0"/>
              </a:rPr>
              <a:t>Detect the language used in a case and automatically assign the case to the appropriate team.</a:t>
            </a:r>
          </a:p>
          <a:p>
            <a:pPr marL="457200" indent="-457200">
              <a:buClr>
                <a:schemeClr val="bg1"/>
              </a:buClr>
            </a:pPr>
            <a:r>
              <a:rPr lang="en-US" sz="3200" dirty="0">
                <a:solidFill>
                  <a:schemeClr val="bg1"/>
                </a:solidFill>
                <a:latin typeface="Calibri Light" panose="020F0302020204030204" pitchFamily="34" charset="0"/>
              </a:rPr>
              <a:t>Detect the mood of the customer and use it to determine the priority and discover trends.</a:t>
            </a:r>
          </a:p>
          <a:p>
            <a:pPr marL="457200" indent="-457200">
              <a:buClr>
                <a:schemeClr val="bg1"/>
              </a:buClr>
            </a:pPr>
            <a:r>
              <a:rPr lang="en-US" sz="3200" dirty="0">
                <a:solidFill>
                  <a:schemeClr val="bg1"/>
                </a:solidFill>
                <a:latin typeface="Calibri Light" panose="020F0302020204030204" pitchFamily="34" charset="0"/>
              </a:rPr>
              <a:t>Classify new cases automatically based on the subject, comments and emails.</a:t>
            </a:r>
          </a:p>
          <a:p>
            <a:pPr>
              <a:buClr>
                <a:schemeClr val="bg1"/>
              </a:buClr>
              <a:buNone/>
            </a:pPr>
            <a:endParaRPr lang="en-US" sz="3200" dirty="0">
              <a:solidFill>
                <a:schemeClr val="bg1"/>
              </a:solidFill>
              <a:latin typeface="Calibri Light" panose="020F0302020204030204" pitchFamily="34" charset="0"/>
            </a:endParaRPr>
          </a:p>
          <a:p>
            <a:pPr>
              <a:buClr>
                <a:schemeClr val="bg1"/>
              </a:buClr>
              <a:buNone/>
            </a:pPr>
            <a:r>
              <a:rPr lang="en-US" sz="3200" dirty="0">
                <a:solidFill>
                  <a:schemeClr val="bg1"/>
                </a:solidFill>
                <a:latin typeface="Calibri Light" panose="020F0302020204030204" pitchFamily="34" charset="0"/>
              </a:rPr>
              <a:t>Please contact us for further information or a live demo.</a:t>
            </a:r>
          </a:p>
          <a:p>
            <a:pPr>
              <a:buNone/>
            </a:pPr>
            <a:endParaRPr lang="en-US" sz="3200" b="1" i="1" dirty="0">
              <a:solidFill>
                <a:schemeClr val="bg1"/>
              </a:solidFill>
              <a:latin typeface="Calibri Light" panose="020F0302020204030204" pitchFamily="34" charset="0"/>
            </a:endParaRPr>
          </a:p>
          <a:p>
            <a:pPr>
              <a:buNone/>
            </a:pPr>
            <a:r>
              <a:rPr lang="en-US" sz="3200" b="1" i="1" dirty="0">
                <a:solidFill>
                  <a:schemeClr val="bg1"/>
                </a:solidFill>
                <a:latin typeface="Calibri Light" panose="020F0302020204030204" pitchFamily="34" charset="0"/>
              </a:rPr>
              <a:t>Your ConSol CM Product management &amp; Sales team</a:t>
            </a:r>
          </a:p>
        </p:txBody>
      </p:sp>
      <p:pic>
        <p:nvPicPr>
          <p:cNvPr id="41989" name="Bild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86388" y="1189038"/>
            <a:ext cx="4821237"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pieren 7"/>
          <p:cNvGrpSpPr/>
          <p:nvPr/>
        </p:nvGrpSpPr>
        <p:grpSpPr>
          <a:xfrm>
            <a:off x="14800949" y="11068676"/>
            <a:ext cx="8172731" cy="2506333"/>
            <a:chOff x="3058175" y="6917159"/>
            <a:chExt cx="4687797" cy="1462163"/>
          </a:xfrm>
        </p:grpSpPr>
        <p:pic>
          <p:nvPicPr>
            <p:cNvPr id="9" name="Grafik 8"/>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10637" t="5510" r="22660" b="24942"/>
            <a:stretch/>
          </p:blipFill>
          <p:spPr>
            <a:xfrm>
              <a:off x="3058176" y="6917159"/>
              <a:ext cx="1055639" cy="1055639"/>
            </a:xfrm>
            <a:prstGeom prst="rect">
              <a:avLst/>
            </a:prstGeom>
          </p:spPr>
        </p:pic>
        <p:pic>
          <p:nvPicPr>
            <p:cNvPr id="10" name="Grafik 9" descr="C:\Users\kramerk\AppData\Local\Microsoft\Windows\Temporary Internet Files\Content.Outlook\08QJRD8A\user-avatar.png"/>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386736" y="6919386"/>
              <a:ext cx="1055639" cy="1055639"/>
            </a:xfrm>
            <a:prstGeom prst="rect">
              <a:avLst/>
            </a:prstGeom>
            <a:noFill/>
            <a:ln>
              <a:noFill/>
            </a:ln>
          </p:spPr>
        </p:pic>
        <p:pic>
          <p:nvPicPr>
            <p:cNvPr id="11" name="Grafik 10"/>
            <p:cNvPicPr>
              <a:picLocks noChangeAspect="1"/>
            </p:cNvPicPr>
            <p:nvPr/>
          </p:nvPicPr>
          <p:blipFill rotWithShape="1">
            <a:blip r:embed="rId7" cstate="screen">
              <a:grayscl/>
              <a:extLst>
                <a:ext uri="{28A0092B-C50C-407E-A947-70E740481C1C}">
                  <a14:useLocalDpi xmlns:a14="http://schemas.microsoft.com/office/drawing/2010/main"/>
                </a:ext>
              </a:extLst>
            </a:blip>
            <a:srcRect t="4696" b="-1"/>
            <a:stretch/>
          </p:blipFill>
          <p:spPr>
            <a:xfrm>
              <a:off x="4222456" y="6918875"/>
              <a:ext cx="1055639" cy="1055639"/>
            </a:xfrm>
            <a:prstGeom prst="rect">
              <a:avLst/>
            </a:prstGeom>
          </p:spPr>
        </p:pic>
        <p:pic>
          <p:nvPicPr>
            <p:cNvPr id="14" name="Grafik 13"/>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bwMode="auto">
            <a:xfrm>
              <a:off x="6537954" y="6918874"/>
              <a:ext cx="1055176" cy="1060947"/>
            </a:xfrm>
            <a:prstGeom prst="rect">
              <a:avLst/>
            </a:prstGeom>
            <a:ln>
              <a:noFill/>
            </a:ln>
            <a:extLst>
              <a:ext uri="{53640926-AAD7-44D8-BBD7-CCE9431645EC}">
                <a14:shadowObscured xmlns:a14="http://schemas.microsoft.com/office/drawing/2010/main"/>
              </a:ext>
            </a:extLst>
          </p:spPr>
        </p:pic>
        <p:sp>
          <p:nvSpPr>
            <p:cNvPr id="15" name="Rechteck 14"/>
            <p:cNvSpPr/>
            <p:nvPr/>
          </p:nvSpPr>
          <p:spPr>
            <a:xfrm>
              <a:off x="3058175" y="8002261"/>
              <a:ext cx="1055639" cy="377061"/>
            </a:xfrm>
            <a:prstGeom prst="rect">
              <a:avLst/>
            </a:prstGeom>
          </p:spPr>
          <p:txBody>
            <a:bodyPr wrap="square">
              <a:spAutoFit/>
            </a:bodyPr>
            <a:lstStyle/>
            <a:p>
              <a:pPr algn="ctr"/>
              <a:r>
                <a:rPr lang="en-US" sz="1800" b="1" dirty="0">
                  <a:latin typeface="Calibri Light" panose="020F0302020204030204" pitchFamily="34" charset="0"/>
                </a:rPr>
                <a:t>Jan </a:t>
              </a:r>
              <a:br>
                <a:rPr lang="en-US" sz="1800" b="1" dirty="0">
                  <a:latin typeface="Calibri Light" panose="020F0302020204030204" pitchFamily="34" charset="0"/>
                </a:rPr>
              </a:br>
              <a:r>
                <a:rPr lang="en-US" sz="1800" b="1" dirty="0">
                  <a:latin typeface="Calibri Light" panose="020F0302020204030204" pitchFamily="34" charset="0"/>
                </a:rPr>
                <a:t>Zahalka</a:t>
              </a:r>
            </a:p>
          </p:txBody>
        </p:sp>
        <p:sp>
          <p:nvSpPr>
            <p:cNvPr id="17" name="Rechteck 16"/>
            <p:cNvSpPr/>
            <p:nvPr/>
          </p:nvSpPr>
          <p:spPr>
            <a:xfrm>
              <a:off x="4090879" y="7992598"/>
              <a:ext cx="1295857" cy="377061"/>
            </a:xfrm>
            <a:prstGeom prst="rect">
              <a:avLst/>
            </a:prstGeom>
          </p:spPr>
          <p:txBody>
            <a:bodyPr wrap="square">
              <a:spAutoFit/>
            </a:bodyPr>
            <a:lstStyle/>
            <a:p>
              <a:pPr algn="ctr"/>
              <a:r>
                <a:rPr lang="en-US" sz="1800" b="1" dirty="0">
                  <a:latin typeface="Calibri Light" panose="020F0302020204030204" pitchFamily="34" charset="0"/>
                </a:rPr>
                <a:t>Engelbert </a:t>
              </a:r>
              <a:br>
                <a:rPr lang="en-US" sz="1800" b="1" dirty="0">
                  <a:latin typeface="Calibri Light" panose="020F0302020204030204" pitchFamily="34" charset="0"/>
                </a:rPr>
              </a:br>
              <a:r>
                <a:rPr lang="en-US" sz="1800" b="1" dirty="0">
                  <a:latin typeface="Calibri Light" panose="020F0302020204030204" pitchFamily="34" charset="0"/>
                </a:rPr>
                <a:t>Tomes</a:t>
              </a:r>
            </a:p>
          </p:txBody>
        </p:sp>
        <p:sp>
          <p:nvSpPr>
            <p:cNvPr id="19" name="Rechteck 18"/>
            <p:cNvSpPr/>
            <p:nvPr/>
          </p:nvSpPr>
          <p:spPr>
            <a:xfrm>
              <a:off x="5278095" y="7990930"/>
              <a:ext cx="1295857" cy="377061"/>
            </a:xfrm>
            <a:prstGeom prst="rect">
              <a:avLst/>
            </a:prstGeom>
          </p:spPr>
          <p:txBody>
            <a:bodyPr wrap="square">
              <a:spAutoFit/>
            </a:bodyPr>
            <a:lstStyle/>
            <a:p>
              <a:pPr algn="ctr"/>
              <a:r>
                <a:rPr lang="en-US" sz="1800" b="1" dirty="0">
                  <a:latin typeface="Calibri Light" panose="020F0302020204030204" pitchFamily="34" charset="0"/>
                </a:rPr>
                <a:t>Florian </a:t>
              </a:r>
              <a:br>
                <a:rPr lang="en-US" sz="1800" b="1" dirty="0">
                  <a:latin typeface="Calibri Light" panose="020F0302020204030204" pitchFamily="34" charset="0"/>
                </a:rPr>
              </a:br>
              <a:r>
                <a:rPr lang="en-US" sz="1800" b="1" dirty="0">
                  <a:latin typeface="Calibri Light" panose="020F0302020204030204" pitchFamily="34" charset="0"/>
                </a:rPr>
                <a:t>Fiessmann</a:t>
              </a:r>
            </a:p>
          </p:txBody>
        </p:sp>
        <p:sp>
          <p:nvSpPr>
            <p:cNvPr id="20" name="Rechteck 19"/>
            <p:cNvSpPr/>
            <p:nvPr/>
          </p:nvSpPr>
          <p:spPr>
            <a:xfrm>
              <a:off x="6450115" y="7990418"/>
              <a:ext cx="1295857" cy="377061"/>
            </a:xfrm>
            <a:prstGeom prst="rect">
              <a:avLst/>
            </a:prstGeom>
          </p:spPr>
          <p:txBody>
            <a:bodyPr wrap="square">
              <a:spAutoFit/>
            </a:bodyPr>
            <a:lstStyle/>
            <a:p>
              <a:pPr algn="ctr"/>
              <a:r>
                <a:rPr lang="en-US" sz="1800" b="1" dirty="0">
                  <a:latin typeface="Calibri Light" panose="020F0302020204030204" pitchFamily="34" charset="0"/>
                </a:rPr>
                <a:t>Kai </a:t>
              </a:r>
              <a:br>
                <a:rPr lang="en-US" sz="1800" b="1" dirty="0">
                  <a:latin typeface="Calibri Light" panose="020F0302020204030204" pitchFamily="34" charset="0"/>
                </a:rPr>
              </a:br>
              <a:r>
                <a:rPr lang="en-US" sz="1800" b="1" dirty="0" err="1">
                  <a:latin typeface="Calibri Light" panose="020F0302020204030204" pitchFamily="34" charset="0"/>
                </a:rPr>
                <a:t>Hinke</a:t>
              </a:r>
              <a:endParaRPr lang="en-US" sz="1800" b="1" dirty="0">
                <a:latin typeface="Calibri Light" panose="020F0302020204030204" pitchFamily="34" charset="0"/>
              </a:endParaRPr>
            </a:p>
          </p:txBody>
        </p:sp>
      </p:grpSp>
    </p:spTree>
    <p:extLst>
      <p:ext uri="{BB962C8B-B14F-4D97-AF65-F5344CB8AC3E}">
        <p14:creationId xmlns:p14="http://schemas.microsoft.com/office/powerpoint/2010/main" val="366855056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nhaltsplatzhalter 2"/>
          <p:cNvSpPr>
            <a:spLocks noGrp="1"/>
          </p:cNvSpPr>
          <p:nvPr>
            <p:ph idx="1"/>
          </p:nvPr>
        </p:nvSpPr>
        <p:spPr>
          <a:xfrm>
            <a:off x="1540801" y="3891600"/>
            <a:ext cx="21904987" cy="1177358"/>
          </a:xfrm>
        </p:spPr>
        <p:txBody>
          <a:bodyPr/>
          <a:lstStyle/>
          <a:p>
            <a:pPr marL="0" indent="0">
              <a:buNone/>
              <a:defRPr/>
            </a:pPr>
            <a:r>
              <a:rPr lang="en-US" altLang="de-DE" sz="5400" dirty="0">
                <a:solidFill>
                  <a:srgbClr val="F5CB2D"/>
                </a:solidFill>
                <a:latin typeface="Calibri Light" panose="020F0302020204030204" pitchFamily="34" charset="0"/>
                <a:cs typeface="Calibri Light" panose="020F0302020204030204" pitchFamily="34" charset="0"/>
              </a:rPr>
              <a:t>Take advantage of the benefits of machine learning in ConSol CM</a:t>
            </a:r>
          </a:p>
          <a:p>
            <a:pPr marL="0" indent="0">
              <a:buNone/>
            </a:pPr>
            <a:endParaRPr lang="en-US" altLang="de-DE" sz="3400" dirty="0">
              <a:latin typeface="Calibri Light" panose="020F0302020204030204" pitchFamily="34" charset="0"/>
              <a:cs typeface="Calibri Light" panose="020F0302020204030204" pitchFamily="34" charset="0"/>
            </a:endParaRP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3</a:t>
            </a:fld>
            <a:endParaRPr lang="de-DE" altLang="de-DE" sz="4800">
              <a:solidFill>
                <a:schemeClr val="bg1"/>
              </a:solidFill>
              <a:latin typeface="Calibri Light" panose="020F0302020204030204" pitchFamily="34" charset="0"/>
              <a:cs typeface="Calibri Light" panose="020F0302020204030204" pitchFamily="34" charset="0"/>
            </a:endParaRPr>
          </a:p>
        </p:txBody>
      </p:sp>
      <p:pic>
        <p:nvPicPr>
          <p:cNvPr id="6" name="Grafik 5">
            <a:extLst>
              <a:ext uri="{FF2B5EF4-FFF2-40B4-BE49-F238E27FC236}">
                <a16:creationId xmlns:a16="http://schemas.microsoft.com/office/drawing/2014/main" id="{8CD44DBF-F1C6-4407-B9DB-85B5C24EC33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443883" y="5650967"/>
            <a:ext cx="8744707" cy="5715495"/>
          </a:xfrm>
          <a:prstGeom prst="rect">
            <a:avLst/>
          </a:prstGeom>
        </p:spPr>
      </p:pic>
      <p:sp>
        <p:nvSpPr>
          <p:cNvPr id="7" name="Inhaltsplatzhalter 2">
            <a:extLst>
              <a:ext uri="{FF2B5EF4-FFF2-40B4-BE49-F238E27FC236}">
                <a16:creationId xmlns:a16="http://schemas.microsoft.com/office/drawing/2014/main" id="{136F3428-966E-422F-893F-ACEB6449CCA7}"/>
              </a:ext>
            </a:extLst>
          </p:cNvPr>
          <p:cNvSpPr txBox="1">
            <a:spLocks/>
          </p:cNvSpPr>
          <p:nvPr/>
        </p:nvSpPr>
        <p:spPr bwMode="auto">
          <a:xfrm>
            <a:off x="1473200" y="5650967"/>
            <a:ext cx="12577621" cy="496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r>
              <a:rPr lang="en-US" altLang="de-DE" sz="3400" dirty="0">
                <a:latin typeface="Calibri Light" panose="020F0302020204030204" pitchFamily="34" charset="0"/>
                <a:cs typeface="Calibri Light" panose="020F0302020204030204" pitchFamily="34" charset="0"/>
              </a:rPr>
              <a:t>CM/Machine Learning offers features to detect the language and sentiment and classify cases. </a:t>
            </a:r>
          </a:p>
          <a:p>
            <a:r>
              <a:rPr lang="en-US" altLang="de-DE" sz="3400" dirty="0">
                <a:latin typeface="Calibri Light" panose="020F0302020204030204" pitchFamily="34" charset="0"/>
                <a:cs typeface="Calibri Light" panose="020F0302020204030204" pitchFamily="34" charset="0"/>
              </a:rPr>
              <a:t>Relieve your staff by further automating your processes.</a:t>
            </a:r>
          </a:p>
          <a:p>
            <a:r>
              <a:rPr lang="en-US" altLang="de-DE" sz="3400" dirty="0">
                <a:latin typeface="Calibri Light" panose="020F0302020204030204" pitchFamily="34" charset="0"/>
                <a:cs typeface="Calibri Light" panose="020F0302020204030204" pitchFamily="34" charset="0"/>
              </a:rPr>
              <a:t>Reduce errors by avoiding manual steps.</a:t>
            </a:r>
          </a:p>
          <a:p>
            <a:r>
              <a:rPr lang="en-US" altLang="de-DE" sz="3400" dirty="0">
                <a:latin typeface="Calibri Light" panose="020F0302020204030204" pitchFamily="34" charset="0"/>
                <a:cs typeface="Calibri Light" panose="020F0302020204030204" pitchFamily="34" charset="0"/>
              </a:rPr>
              <a:t>Increase the speed of case handling in your processes to improve customer satisfaction.</a:t>
            </a:r>
          </a:p>
        </p:txBody>
      </p:sp>
      <p:sp>
        <p:nvSpPr>
          <p:cNvPr id="8" name="Inhaltsplatzhalter 2">
            <a:extLst>
              <a:ext uri="{FF2B5EF4-FFF2-40B4-BE49-F238E27FC236}">
                <a16:creationId xmlns:a16="http://schemas.microsoft.com/office/drawing/2014/main" id="{AB5D6991-CF98-4A4C-A00E-EC00C611A776}"/>
              </a:ext>
            </a:extLst>
          </p:cNvPr>
          <p:cNvSpPr txBox="1">
            <a:spLocks/>
          </p:cNvSpPr>
          <p:nvPr/>
        </p:nvSpPr>
        <p:spPr bwMode="auto">
          <a:xfrm>
            <a:off x="1540801" y="11707708"/>
            <a:ext cx="20243771" cy="171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Font typeface="Arial"/>
              <a:buNone/>
            </a:pPr>
            <a:r>
              <a:rPr lang="en-US" altLang="de-DE" sz="3400" i="1" dirty="0">
                <a:latin typeface="Calibri Light" panose="020F0302020204030204" pitchFamily="34" charset="0"/>
                <a:cs typeface="Calibri Light" panose="020F0302020204030204" pitchFamily="34" charset="0"/>
              </a:rPr>
              <a:t>CM/Machine Learning runs locally within your ConSol CM system. No data is transferred to external services. This allows you to use the latest technology and comply with strict data protection regulations at the same time.</a:t>
            </a:r>
          </a:p>
          <a:p>
            <a:pPr marL="0" indent="0">
              <a:buFont typeface="Arial"/>
              <a:buNone/>
            </a:pPr>
            <a:endParaRPr lang="en-US" altLang="de-DE" sz="3400" dirty="0">
              <a:latin typeface="Calibri Light" panose="020F0302020204030204" pitchFamily="34" charset="0"/>
              <a:cs typeface="Calibri Light" panose="020F0302020204030204" pitchFamily="34" charset="0"/>
            </a:endParaRPr>
          </a:p>
        </p:txBody>
      </p:sp>
      <p:sp>
        <p:nvSpPr>
          <p:cNvPr id="11" name="Titel 1">
            <a:extLst>
              <a:ext uri="{FF2B5EF4-FFF2-40B4-BE49-F238E27FC236}">
                <a16:creationId xmlns:a16="http://schemas.microsoft.com/office/drawing/2014/main" id="{258ACAE8-5851-45AB-ADE7-E2FF9815495E}"/>
              </a:ext>
            </a:extLst>
          </p:cNvPr>
          <p:cNvSpPr>
            <a:spLocks noGrp="1"/>
          </p:cNvSpPr>
          <p:nvPr>
            <p:ph type="title"/>
          </p:nvPr>
        </p:nvSpPr>
        <p:spPr>
          <a:xfrm>
            <a:off x="1162517" y="337490"/>
            <a:ext cx="22283271" cy="1952625"/>
          </a:xfrm>
        </p:spPr>
        <p:txBody>
          <a:bodyPr/>
          <a:lstStyle/>
          <a:p>
            <a:r>
              <a:rPr lang="en-US" altLang="de-DE" sz="7500" dirty="0">
                <a:latin typeface="Calibri Light" panose="020F0302020204030204" pitchFamily="34" charset="0"/>
                <a:cs typeface="Calibri Light" panose="020F0302020204030204" pitchFamily="34" charset="0"/>
              </a:rPr>
              <a:t>Benefits of machine learning</a:t>
            </a:r>
            <a:endParaRPr lang="de-DE" altLang="de-DE" sz="7500" dirty="0">
              <a:solidFill>
                <a:srgbClr val="F5CB2D"/>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95204323"/>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nhaltsplatzhalter 2"/>
          <p:cNvSpPr>
            <a:spLocks noGrp="1"/>
          </p:cNvSpPr>
          <p:nvPr>
            <p:ph idx="1"/>
          </p:nvPr>
        </p:nvSpPr>
        <p:spPr>
          <a:xfrm>
            <a:off x="1540800" y="3891600"/>
            <a:ext cx="21904325" cy="1251900"/>
          </a:xfrm>
        </p:spPr>
        <p:txBody>
          <a:bodyPr/>
          <a:lstStyle/>
          <a:p>
            <a:pPr marL="0" indent="0">
              <a:buNone/>
              <a:defRPr/>
            </a:pPr>
            <a:r>
              <a:rPr lang="en-US" altLang="de-DE" sz="5400" dirty="0">
                <a:solidFill>
                  <a:srgbClr val="F5CB2D"/>
                </a:solidFill>
                <a:latin typeface="Calibri Light" panose="020F0302020204030204" pitchFamily="34" charset="0"/>
                <a:cs typeface="Calibri Light" panose="020F0302020204030204" pitchFamily="34" charset="0"/>
              </a:rPr>
              <a:t>Example: What can you achieve with machine learning in ConSol CM?</a:t>
            </a: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4</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13" name="Titel 1">
            <a:extLst>
              <a:ext uri="{FF2B5EF4-FFF2-40B4-BE49-F238E27FC236}">
                <a16:creationId xmlns:a16="http://schemas.microsoft.com/office/drawing/2014/main" id="{698E0FD4-0B32-4D37-9BF3-B30A5A3DD673}"/>
              </a:ext>
            </a:extLst>
          </p:cNvPr>
          <p:cNvSpPr>
            <a:spLocks noGrp="1"/>
          </p:cNvSpPr>
          <p:nvPr>
            <p:ph type="title"/>
          </p:nvPr>
        </p:nvSpPr>
        <p:spPr>
          <a:xfrm>
            <a:off x="1162517" y="337490"/>
            <a:ext cx="22283271" cy="1952625"/>
          </a:xfrm>
        </p:spPr>
        <p:txBody>
          <a:bodyPr/>
          <a:lstStyle/>
          <a:p>
            <a:r>
              <a:rPr lang="en-US" altLang="de-DE" sz="7500" dirty="0">
                <a:latin typeface="Calibri Light" panose="020F0302020204030204" pitchFamily="34" charset="0"/>
                <a:cs typeface="Calibri Light" panose="020F0302020204030204" pitchFamily="34" charset="0"/>
              </a:rPr>
              <a:t>Benefits of machine learning</a:t>
            </a:r>
            <a:endParaRPr lang="de-DE" altLang="de-DE" sz="7500" dirty="0">
              <a:solidFill>
                <a:srgbClr val="F5CB2D"/>
              </a:solidFill>
              <a:latin typeface="Calibri Light" panose="020F0302020204030204" pitchFamily="34" charset="0"/>
              <a:cs typeface="Calibri Light" panose="020F0302020204030204" pitchFamily="34" charset="0"/>
            </a:endParaRPr>
          </a:p>
        </p:txBody>
      </p:sp>
      <p:sp>
        <p:nvSpPr>
          <p:cNvPr id="14" name="Inhaltsplatzhalter 2">
            <a:extLst>
              <a:ext uri="{FF2B5EF4-FFF2-40B4-BE49-F238E27FC236}">
                <a16:creationId xmlns:a16="http://schemas.microsoft.com/office/drawing/2014/main" id="{1EB58219-F000-4C9C-B79D-3AE747B87902}"/>
              </a:ext>
            </a:extLst>
          </p:cNvPr>
          <p:cNvSpPr txBox="1">
            <a:spLocks/>
          </p:cNvSpPr>
          <p:nvPr/>
        </p:nvSpPr>
        <p:spPr bwMode="auto">
          <a:xfrm>
            <a:off x="14829183" y="5145828"/>
            <a:ext cx="8869017" cy="64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en-US" altLang="de-DE" sz="4000" dirty="0">
                <a:solidFill>
                  <a:srgbClr val="537FC2"/>
                </a:solidFill>
                <a:latin typeface="Calibri Light" panose="020F0302020204030204" pitchFamily="34" charset="0"/>
                <a:cs typeface="Calibri Light" panose="020F0302020204030204" pitchFamily="34" charset="0"/>
              </a:rPr>
              <a:t>Machine learning analysis</a:t>
            </a:r>
          </a:p>
          <a:p>
            <a:pPr marL="0" indent="0">
              <a:buNone/>
            </a:pPr>
            <a:endParaRPr lang="en-US" altLang="de-DE" sz="3400" dirty="0">
              <a:latin typeface="Calibri Light" panose="020F0302020204030204" pitchFamily="34" charset="0"/>
              <a:cs typeface="Calibri Light" panose="020F0302020204030204" pitchFamily="34" charset="0"/>
            </a:endParaRPr>
          </a:p>
          <a:p>
            <a:r>
              <a:rPr lang="en-US" altLang="de-DE" sz="3400" dirty="0">
                <a:latin typeface="Calibri Light" panose="020F0302020204030204" pitchFamily="34" charset="0"/>
                <a:cs typeface="Calibri Light" panose="020F0302020204030204" pitchFamily="34" charset="0"/>
              </a:rPr>
              <a:t>Language = English</a:t>
            </a:r>
          </a:p>
          <a:p>
            <a:r>
              <a:rPr lang="en-US" altLang="de-DE" sz="3400" dirty="0">
                <a:latin typeface="Calibri Light" panose="020F0302020204030204" pitchFamily="34" charset="0"/>
                <a:cs typeface="Calibri Light" panose="020F0302020204030204" pitchFamily="34" charset="0"/>
              </a:rPr>
              <a:t>Sentiment = Neutral</a:t>
            </a:r>
          </a:p>
          <a:p>
            <a:r>
              <a:rPr lang="en-US" altLang="de-DE" sz="3400" dirty="0">
                <a:latin typeface="Calibri Light" panose="020F0302020204030204" pitchFamily="34" charset="0"/>
                <a:cs typeface="Calibri Light" panose="020F0302020204030204" pitchFamily="34" charset="0"/>
              </a:rPr>
              <a:t>Customer: ConSol Software GmbH</a:t>
            </a:r>
          </a:p>
          <a:p>
            <a:r>
              <a:rPr lang="en-US" altLang="de-DE" sz="3400" dirty="0">
                <a:latin typeface="Calibri Light" panose="020F0302020204030204" pitchFamily="34" charset="0"/>
                <a:cs typeface="Calibri Light" panose="020F0302020204030204" pitchFamily="34" charset="0"/>
              </a:rPr>
              <a:t>Customer number: C264720015</a:t>
            </a:r>
          </a:p>
          <a:p>
            <a:r>
              <a:rPr lang="en-US" altLang="de-DE" sz="3400" dirty="0">
                <a:latin typeface="Calibri Light" panose="020F0302020204030204" pitchFamily="34" charset="0"/>
                <a:cs typeface="Calibri Light" panose="020F0302020204030204" pitchFamily="34" charset="0"/>
              </a:rPr>
              <a:t>Affected product = </a:t>
            </a:r>
            <a:r>
              <a:rPr lang="en-US" altLang="de-DE" sz="3400" dirty="0" err="1">
                <a:latin typeface="Calibri Light" panose="020F0302020204030204" pitchFamily="34" charset="0"/>
                <a:cs typeface="Calibri Light" panose="020F0302020204030204" pitchFamily="34" charset="0"/>
              </a:rPr>
              <a:t>HomeLine</a:t>
            </a:r>
            <a:r>
              <a:rPr lang="en-US" altLang="de-DE" sz="3400" dirty="0">
                <a:latin typeface="Calibri Light" panose="020F0302020204030204" pitchFamily="34" charset="0"/>
                <a:cs typeface="Calibri Light" panose="020F0302020204030204" pitchFamily="34" charset="0"/>
              </a:rPr>
              <a:t> 500</a:t>
            </a:r>
          </a:p>
          <a:p>
            <a:r>
              <a:rPr lang="en-US" altLang="de-DE" sz="3400" dirty="0">
                <a:latin typeface="Calibri Light" panose="020F0302020204030204" pitchFamily="34" charset="0"/>
                <a:cs typeface="Calibri Light" panose="020F0302020204030204" pitchFamily="34" charset="0"/>
              </a:rPr>
              <a:t>Category = Maintenance contract</a:t>
            </a:r>
          </a:p>
          <a:p>
            <a:r>
              <a:rPr lang="en-US" altLang="de-DE" sz="3400" dirty="0">
                <a:latin typeface="Calibri Light" panose="020F0302020204030204" pitchFamily="34" charset="0"/>
                <a:cs typeface="Calibri Light" panose="020F0302020204030204" pitchFamily="34" charset="0"/>
              </a:rPr>
              <a:t>Request = Appointment change</a:t>
            </a:r>
          </a:p>
          <a:p>
            <a:r>
              <a:rPr lang="en-US" altLang="de-DE" sz="3400" dirty="0">
                <a:latin typeface="Calibri Light" panose="020F0302020204030204" pitchFamily="34" charset="0"/>
                <a:cs typeface="Calibri Light" panose="020F0302020204030204" pitchFamily="34" charset="0"/>
              </a:rPr>
              <a:t>Routine request = Yes</a:t>
            </a:r>
          </a:p>
        </p:txBody>
      </p:sp>
      <p:sp>
        <p:nvSpPr>
          <p:cNvPr id="18" name="Inhaltsplatzhalter 2">
            <a:extLst>
              <a:ext uri="{FF2B5EF4-FFF2-40B4-BE49-F238E27FC236}">
                <a16:creationId xmlns:a16="http://schemas.microsoft.com/office/drawing/2014/main" id="{5785E36E-E5A9-48E4-99D7-2BEA18DBD3FB}"/>
              </a:ext>
            </a:extLst>
          </p:cNvPr>
          <p:cNvSpPr txBox="1">
            <a:spLocks/>
          </p:cNvSpPr>
          <p:nvPr/>
        </p:nvSpPr>
        <p:spPr bwMode="auto">
          <a:xfrm>
            <a:off x="1540800" y="5145829"/>
            <a:ext cx="12379325" cy="625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Font typeface="Arial"/>
              <a:buNone/>
            </a:pPr>
            <a:r>
              <a:rPr lang="en-US" altLang="de-DE" sz="4000" dirty="0">
                <a:solidFill>
                  <a:srgbClr val="537FC2"/>
                </a:solidFill>
                <a:latin typeface="Calibri Light" panose="020F0302020204030204" pitchFamily="34" charset="0"/>
                <a:cs typeface="Calibri Light" panose="020F0302020204030204" pitchFamily="34" charset="0"/>
              </a:rPr>
              <a:t>Incoming email</a:t>
            </a:r>
          </a:p>
          <a:p>
            <a:pPr marL="0" indent="0">
              <a:buFont typeface="Arial"/>
              <a:buNone/>
            </a:pPr>
            <a:endParaRPr lang="en-US" altLang="de-DE" sz="3400" dirty="0">
              <a:latin typeface="Calibri Light" panose="020F0302020204030204" pitchFamily="34" charset="0"/>
              <a:cs typeface="Calibri Light" panose="020F0302020204030204" pitchFamily="34" charset="0"/>
            </a:endParaRPr>
          </a:p>
          <a:p>
            <a:pPr marL="0" indent="0">
              <a:buFont typeface="Arial"/>
              <a:buNone/>
            </a:pPr>
            <a:r>
              <a:rPr lang="en-US" altLang="de-DE" sz="3400" i="1" dirty="0">
                <a:latin typeface="Calibri Light" panose="020F0302020204030204" pitchFamily="34" charset="0"/>
                <a:cs typeface="Calibri Light" panose="020F0302020204030204" pitchFamily="34" charset="0"/>
              </a:rPr>
              <a:t>Dear support team,</a:t>
            </a:r>
          </a:p>
          <a:p>
            <a:pPr marL="0" indent="0">
              <a:buFont typeface="Arial"/>
              <a:buNone/>
            </a:pPr>
            <a:r>
              <a:rPr lang="en-US" altLang="de-DE" sz="3400" i="1" dirty="0">
                <a:latin typeface="Calibri Light" panose="020F0302020204030204" pitchFamily="34" charset="0"/>
                <a:cs typeface="Calibri Light" panose="020F0302020204030204" pitchFamily="34" charset="0"/>
              </a:rPr>
              <a:t>We have a maintenance contract for our two coffee machines (</a:t>
            </a:r>
            <a:r>
              <a:rPr lang="en-US" altLang="de-DE" sz="3400" i="1" dirty="0" err="1">
                <a:latin typeface="Calibri Light" panose="020F0302020204030204" pitchFamily="34" charset="0"/>
                <a:cs typeface="Calibri Light" panose="020F0302020204030204" pitchFamily="34" charset="0"/>
              </a:rPr>
              <a:t>HomeLine</a:t>
            </a:r>
            <a:r>
              <a:rPr lang="en-US" altLang="de-DE" sz="3400" i="1" dirty="0">
                <a:latin typeface="Calibri Light" panose="020F0302020204030204" pitchFamily="34" charset="0"/>
                <a:cs typeface="Calibri Light" panose="020F0302020204030204" pitchFamily="34" charset="0"/>
              </a:rPr>
              <a:t> 500). Our customer number is C264720015. The monthly cleaning should be done on 15.06. according to the contract. We have an inhouse event this day. Would it be possible to postpone the date by one week?</a:t>
            </a:r>
          </a:p>
          <a:p>
            <a:pPr marL="0" indent="0">
              <a:buFont typeface="Arial"/>
              <a:buNone/>
            </a:pPr>
            <a:r>
              <a:rPr lang="en-US" altLang="de-DE" sz="3400" i="1" dirty="0">
                <a:latin typeface="Calibri Light" panose="020F0302020204030204" pitchFamily="34" charset="0"/>
                <a:cs typeface="Calibri Light" panose="020F0302020204030204" pitchFamily="34" charset="0"/>
              </a:rPr>
              <a:t>Best regards</a:t>
            </a:r>
          </a:p>
          <a:p>
            <a:pPr marL="0" indent="0">
              <a:buFont typeface="Arial"/>
              <a:buNone/>
            </a:pPr>
            <a:endParaRPr lang="en-US" altLang="de-DE" sz="3400" i="1" dirty="0">
              <a:latin typeface="Calibri Light" panose="020F0302020204030204" pitchFamily="34" charset="0"/>
              <a:cs typeface="Calibri Light" panose="020F0302020204030204" pitchFamily="34" charset="0"/>
            </a:endParaRPr>
          </a:p>
          <a:p>
            <a:pPr marL="0" indent="0">
              <a:buFont typeface="Arial"/>
              <a:buNone/>
            </a:pPr>
            <a:r>
              <a:rPr lang="en-US" altLang="de-DE" sz="3400" i="1" dirty="0">
                <a:latin typeface="Calibri Light" panose="020F0302020204030204" pitchFamily="34" charset="0"/>
                <a:cs typeface="Calibri Light" panose="020F0302020204030204" pitchFamily="34" charset="0"/>
              </a:rPr>
              <a:t>Maria Muster</a:t>
            </a:r>
          </a:p>
          <a:p>
            <a:pPr marL="0" indent="0">
              <a:buFont typeface="Arial"/>
              <a:buNone/>
            </a:pPr>
            <a:r>
              <a:rPr lang="en-US" altLang="de-DE" sz="3400" i="1" dirty="0">
                <a:latin typeface="Calibri Light" panose="020F0302020204030204" pitchFamily="34" charset="0"/>
                <a:cs typeface="Calibri Light" panose="020F0302020204030204" pitchFamily="34" charset="0"/>
              </a:rPr>
              <a:t>Office administration</a:t>
            </a:r>
          </a:p>
          <a:p>
            <a:pPr marL="0" indent="0">
              <a:buFont typeface="Arial"/>
              <a:buNone/>
            </a:pPr>
            <a:r>
              <a:rPr lang="en-US" altLang="de-DE" sz="3400" i="1" dirty="0">
                <a:latin typeface="Calibri Light" panose="020F0302020204030204" pitchFamily="34" charset="0"/>
                <a:cs typeface="Calibri Light" panose="020F0302020204030204" pitchFamily="34" charset="0"/>
              </a:rPr>
              <a:t>ConSol Software GmbH</a:t>
            </a:r>
          </a:p>
          <a:p>
            <a:pPr marL="0" indent="0">
              <a:buFont typeface="Arial"/>
              <a:buNone/>
            </a:pPr>
            <a:endParaRPr lang="en-US" altLang="de-DE" sz="3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9172226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nhaltsplatzhalter 2"/>
          <p:cNvSpPr>
            <a:spLocks noGrp="1"/>
          </p:cNvSpPr>
          <p:nvPr>
            <p:ph idx="1"/>
          </p:nvPr>
        </p:nvSpPr>
        <p:spPr>
          <a:xfrm>
            <a:off x="1540800" y="3891600"/>
            <a:ext cx="21904325" cy="3439642"/>
          </a:xfrm>
        </p:spPr>
        <p:txBody>
          <a:bodyPr/>
          <a:lstStyle/>
          <a:p>
            <a:pPr marL="0" indent="0">
              <a:buNone/>
              <a:defRPr/>
            </a:pPr>
            <a:r>
              <a:rPr lang="en-US" altLang="de-DE" sz="5400" dirty="0">
                <a:solidFill>
                  <a:srgbClr val="F5CB2D"/>
                </a:solidFill>
                <a:latin typeface="Calibri Light" panose="020F0302020204030204" pitchFamily="34" charset="0"/>
                <a:cs typeface="Calibri Light" panose="020F0302020204030204" pitchFamily="34" charset="0"/>
              </a:rPr>
              <a:t>Automate the handling of routine requests</a:t>
            </a:r>
          </a:p>
          <a:p>
            <a:pPr marL="0" indent="0">
              <a:buNone/>
            </a:pPr>
            <a:r>
              <a:rPr lang="en-US" altLang="de-DE" sz="3400" dirty="0">
                <a:latin typeface="Calibri Light" panose="020F0302020204030204" pitchFamily="34" charset="0"/>
                <a:cs typeface="Calibri Light" panose="020F0302020204030204" pitchFamily="34" charset="0"/>
              </a:rPr>
              <a:t>CM/Machine Learning allows you to classify incoming emails and detect routine requests. Based on the set category, ConSol CM can determine the kind of customer request and decide whether it is a routine request, as asking for information material or changing an address. Routine requests can be processed automatically in the workflow, so that the team only needs to take care of special cases.</a:t>
            </a: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5</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13" name="Titel 1">
            <a:extLst>
              <a:ext uri="{FF2B5EF4-FFF2-40B4-BE49-F238E27FC236}">
                <a16:creationId xmlns:a16="http://schemas.microsoft.com/office/drawing/2014/main" id="{698E0FD4-0B32-4D37-9BF3-B30A5A3DD673}"/>
              </a:ext>
            </a:extLst>
          </p:cNvPr>
          <p:cNvSpPr>
            <a:spLocks noGrp="1"/>
          </p:cNvSpPr>
          <p:nvPr>
            <p:ph type="title"/>
          </p:nvPr>
        </p:nvSpPr>
        <p:spPr>
          <a:xfrm>
            <a:off x="1162517" y="337490"/>
            <a:ext cx="22283271" cy="1952625"/>
          </a:xfrm>
        </p:spPr>
        <p:txBody>
          <a:bodyPr/>
          <a:lstStyle/>
          <a:p>
            <a:r>
              <a:rPr lang="en-US" altLang="de-DE" sz="7500" dirty="0">
                <a:latin typeface="Calibri Light" panose="020F0302020204030204" pitchFamily="34" charset="0"/>
                <a:cs typeface="Calibri Light" panose="020F0302020204030204" pitchFamily="34" charset="0"/>
              </a:rPr>
              <a:t>Machine learning in ConSol CM: process automation</a:t>
            </a:r>
            <a:endParaRPr lang="en-US" altLang="de-DE" sz="7500" dirty="0">
              <a:solidFill>
                <a:srgbClr val="F5CB2D"/>
              </a:solidFill>
              <a:latin typeface="Calibri Light" panose="020F0302020204030204" pitchFamily="34" charset="0"/>
              <a:cs typeface="Calibri Light" panose="020F0302020204030204" pitchFamily="34" charset="0"/>
            </a:endParaRPr>
          </a:p>
        </p:txBody>
      </p:sp>
      <p:pic>
        <p:nvPicPr>
          <p:cNvPr id="5" name="Grafik 4">
            <a:extLst>
              <a:ext uri="{FF2B5EF4-FFF2-40B4-BE49-F238E27FC236}">
                <a16:creationId xmlns:a16="http://schemas.microsoft.com/office/drawing/2014/main" id="{761713F3-DA0D-4D4E-95AA-2D7536B2080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87781" y="7511361"/>
            <a:ext cx="10051632" cy="4929876"/>
          </a:xfrm>
          <a:prstGeom prst="rect">
            <a:avLst/>
          </a:prstGeom>
        </p:spPr>
      </p:pic>
    </p:spTree>
    <p:extLst>
      <p:ext uri="{BB962C8B-B14F-4D97-AF65-F5344CB8AC3E}">
        <p14:creationId xmlns:p14="http://schemas.microsoft.com/office/powerpoint/2010/main" val="290648287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nhaltsplatzhalter 2"/>
          <p:cNvSpPr>
            <a:spLocks noGrp="1"/>
          </p:cNvSpPr>
          <p:nvPr>
            <p:ph idx="1"/>
          </p:nvPr>
        </p:nvSpPr>
        <p:spPr>
          <a:xfrm>
            <a:off x="1540800" y="3891600"/>
            <a:ext cx="21904325" cy="1336383"/>
          </a:xfrm>
        </p:spPr>
        <p:txBody>
          <a:bodyPr/>
          <a:lstStyle/>
          <a:p>
            <a:pPr marL="0" indent="0">
              <a:buNone/>
              <a:defRPr/>
            </a:pPr>
            <a:r>
              <a:rPr lang="en-US" altLang="de-DE" sz="5400" dirty="0">
                <a:solidFill>
                  <a:srgbClr val="F5CB2D"/>
                </a:solidFill>
                <a:latin typeface="Calibri Light" panose="020F0302020204030204" pitchFamily="34" charset="0"/>
                <a:cs typeface="Calibri Light" panose="020F0302020204030204" pitchFamily="34" charset="0"/>
              </a:rPr>
              <a:t>Automate your processes and boost efficiency</a:t>
            </a: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6</a:t>
            </a:fld>
            <a:endParaRPr lang="de-DE" altLang="de-DE" sz="4800">
              <a:solidFill>
                <a:schemeClr val="bg1"/>
              </a:solidFill>
              <a:latin typeface="Calibri Light" panose="020F0302020204030204" pitchFamily="34" charset="0"/>
              <a:cs typeface="Calibri Light" panose="020F0302020204030204" pitchFamily="34" charset="0"/>
            </a:endParaRPr>
          </a:p>
        </p:txBody>
      </p:sp>
      <p:pic>
        <p:nvPicPr>
          <p:cNvPr id="5" name="Grafik 4">
            <a:extLst>
              <a:ext uri="{FF2B5EF4-FFF2-40B4-BE49-F238E27FC236}">
                <a16:creationId xmlns:a16="http://schemas.microsoft.com/office/drawing/2014/main" id="{AC872567-D891-4B29-A539-B3C7C42B57A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527864" y="5386651"/>
            <a:ext cx="11047578" cy="6258545"/>
          </a:xfrm>
          <a:prstGeom prst="rect">
            <a:avLst/>
          </a:prstGeom>
        </p:spPr>
      </p:pic>
      <p:sp>
        <p:nvSpPr>
          <p:cNvPr id="8" name="Titel 1">
            <a:extLst>
              <a:ext uri="{FF2B5EF4-FFF2-40B4-BE49-F238E27FC236}">
                <a16:creationId xmlns:a16="http://schemas.microsoft.com/office/drawing/2014/main" id="{BAF52497-94DD-4552-B8A2-011BD53D491C}"/>
              </a:ext>
            </a:extLst>
          </p:cNvPr>
          <p:cNvSpPr>
            <a:spLocks noGrp="1"/>
          </p:cNvSpPr>
          <p:nvPr>
            <p:ph type="title"/>
          </p:nvPr>
        </p:nvSpPr>
        <p:spPr>
          <a:xfrm>
            <a:off x="1162517" y="337490"/>
            <a:ext cx="22283271" cy="1952625"/>
          </a:xfrm>
        </p:spPr>
        <p:txBody>
          <a:bodyPr/>
          <a:lstStyle/>
          <a:p>
            <a:r>
              <a:rPr lang="en-US" altLang="de-DE" sz="7500" dirty="0">
                <a:latin typeface="Calibri Light" panose="020F0302020204030204" pitchFamily="34" charset="0"/>
                <a:cs typeface="Calibri Light" panose="020F0302020204030204" pitchFamily="34" charset="0"/>
              </a:rPr>
              <a:t>Machine learning in ConSol CM: language detection</a:t>
            </a:r>
            <a:endParaRPr lang="en-US" altLang="de-DE" sz="7500" dirty="0">
              <a:solidFill>
                <a:srgbClr val="F5CB2D"/>
              </a:solidFill>
              <a:latin typeface="Calibri Light" panose="020F0302020204030204" pitchFamily="34" charset="0"/>
              <a:cs typeface="Calibri Light" panose="020F0302020204030204" pitchFamily="34" charset="0"/>
            </a:endParaRPr>
          </a:p>
        </p:txBody>
      </p:sp>
      <p:sp>
        <p:nvSpPr>
          <p:cNvPr id="7" name="Inhaltsplatzhalter 2">
            <a:extLst>
              <a:ext uri="{FF2B5EF4-FFF2-40B4-BE49-F238E27FC236}">
                <a16:creationId xmlns:a16="http://schemas.microsoft.com/office/drawing/2014/main" id="{0F812269-65D7-41A5-AA7E-EC1E2CC9E6E1}"/>
              </a:ext>
            </a:extLst>
          </p:cNvPr>
          <p:cNvSpPr txBox="1">
            <a:spLocks/>
          </p:cNvSpPr>
          <p:nvPr/>
        </p:nvSpPr>
        <p:spPr bwMode="auto">
          <a:xfrm>
            <a:off x="1540800" y="5227983"/>
            <a:ext cx="10008471" cy="625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Font typeface="Arial"/>
              <a:buNone/>
            </a:pPr>
            <a:r>
              <a:rPr lang="en-US" altLang="de-DE" sz="3400" dirty="0">
                <a:latin typeface="Calibri Light" panose="020F0302020204030204" pitchFamily="34" charset="0"/>
                <a:cs typeface="Calibri Light" panose="020F0302020204030204" pitchFamily="34" charset="0"/>
              </a:rPr>
              <a:t>You take care of customers in several languages? </a:t>
            </a:r>
          </a:p>
          <a:p>
            <a:pPr marL="0" indent="0">
              <a:buFont typeface="Arial"/>
              <a:buNone/>
            </a:pPr>
            <a:r>
              <a:rPr lang="en-US" altLang="de-DE" sz="3400" dirty="0">
                <a:latin typeface="Calibri Light" panose="020F0302020204030204" pitchFamily="34" charset="0"/>
                <a:cs typeface="Calibri Light" panose="020F0302020204030204" pitchFamily="34" charset="0"/>
              </a:rPr>
              <a:t>CM/Machine Learning allows you to avoid complicated configurations and manual steps:</a:t>
            </a:r>
          </a:p>
          <a:p>
            <a:r>
              <a:rPr lang="en-US" altLang="de-DE" sz="3400" dirty="0">
                <a:latin typeface="Calibri Light" panose="020F0302020204030204" pitchFamily="34" charset="0"/>
                <a:cs typeface="Calibri Light" panose="020F0302020204030204" pitchFamily="34" charset="0"/>
              </a:rPr>
              <a:t>Automatically assign new cases to the right team based on the language. No need to create separate mailboxes.</a:t>
            </a:r>
          </a:p>
          <a:p>
            <a:r>
              <a:rPr lang="en-US" altLang="de-DE" sz="3400" dirty="0">
                <a:latin typeface="Calibri Light" panose="020F0302020204030204" pitchFamily="34" charset="0"/>
                <a:cs typeface="Calibri Light" panose="020F0302020204030204" pitchFamily="34" charset="0"/>
              </a:rPr>
              <a:t>Send automatic replies in the customer‘s language. The correct template is selected automatically based on the language in which customer communication takes place.</a:t>
            </a:r>
          </a:p>
          <a:p>
            <a:pPr marL="0" indent="0">
              <a:buNone/>
            </a:pPr>
            <a:r>
              <a:rPr lang="en-US" altLang="de-DE" sz="3400" dirty="0">
                <a:latin typeface="Calibri Light" panose="020F0302020204030204" pitchFamily="34" charset="0"/>
                <a:cs typeface="Calibri Light" panose="020F0302020204030204" pitchFamily="34" charset="0"/>
              </a:rPr>
              <a:t>Save time, avoid errors and keep your ConSol CM configuration as simple as possible.</a:t>
            </a:r>
          </a:p>
        </p:txBody>
      </p:sp>
    </p:spTree>
    <p:extLst>
      <p:ext uri="{BB962C8B-B14F-4D97-AF65-F5344CB8AC3E}">
        <p14:creationId xmlns:p14="http://schemas.microsoft.com/office/powerpoint/2010/main" val="831595334"/>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1162517" y="337490"/>
            <a:ext cx="22283271" cy="1952625"/>
          </a:xfrm>
        </p:spPr>
        <p:txBody>
          <a:bodyPr/>
          <a:lstStyle/>
          <a:p>
            <a:r>
              <a:rPr lang="en-US" altLang="de-DE" sz="7500" dirty="0">
                <a:latin typeface="Calibri Light" panose="020F0302020204030204" pitchFamily="34" charset="0"/>
                <a:cs typeface="Calibri Light" panose="020F0302020204030204" pitchFamily="34" charset="0"/>
              </a:rPr>
              <a:t>Machine learning in ConSol CM: sentiment detection (1)</a:t>
            </a:r>
            <a:endParaRPr lang="en-US" altLang="de-DE" sz="750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p:cNvSpPr>
            <a:spLocks noGrp="1"/>
          </p:cNvSpPr>
          <p:nvPr>
            <p:ph idx="1"/>
          </p:nvPr>
        </p:nvSpPr>
        <p:spPr>
          <a:xfrm>
            <a:off x="1540800" y="3891600"/>
            <a:ext cx="21904325" cy="6660068"/>
          </a:xfrm>
        </p:spPr>
        <p:txBody>
          <a:bodyPr/>
          <a:lstStyle/>
          <a:p>
            <a:pPr marL="0" indent="0">
              <a:buNone/>
              <a:defRPr/>
            </a:pPr>
            <a:r>
              <a:rPr lang="en-US" altLang="de-DE" sz="5400" dirty="0">
                <a:solidFill>
                  <a:srgbClr val="F5CB2D"/>
                </a:solidFill>
                <a:latin typeface="Calibri Light" panose="020F0302020204030204" pitchFamily="34" charset="0"/>
                <a:cs typeface="Calibri Light" panose="020F0302020204030204" pitchFamily="34" charset="0"/>
              </a:rPr>
              <a:t>Prioritize cases based on the customer‘s sentiment</a:t>
            </a:r>
          </a:p>
          <a:p>
            <a:pPr marL="0" indent="0">
              <a:buNone/>
            </a:pPr>
            <a:r>
              <a:rPr lang="en-US" altLang="de-DE" sz="3400" dirty="0">
                <a:latin typeface="Calibri Light" panose="020F0302020204030204" pitchFamily="34" charset="0"/>
                <a:cs typeface="Calibri Light" panose="020F0302020204030204" pitchFamily="34" charset="0"/>
              </a:rPr>
              <a:t>CM/Machine Learning allows you to detect the mood of a customer based on the case text. You can, for example, set the priority of a case to “high” as soon as you notice a negative sentiment in an important customer. Improve your customer service by responding proactively!</a:t>
            </a: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7</a:t>
            </a:fld>
            <a:endParaRPr lang="de-DE" altLang="de-DE" sz="4800">
              <a:solidFill>
                <a:schemeClr val="bg1"/>
              </a:solidFill>
              <a:latin typeface="Calibri Light" panose="020F0302020204030204" pitchFamily="34" charset="0"/>
              <a:cs typeface="Calibri Light" panose="020F0302020204030204" pitchFamily="34" charset="0"/>
            </a:endParaRPr>
          </a:p>
        </p:txBody>
      </p:sp>
      <p:pic>
        <p:nvPicPr>
          <p:cNvPr id="5" name="Grafik 4">
            <a:extLst>
              <a:ext uri="{FF2B5EF4-FFF2-40B4-BE49-F238E27FC236}">
                <a16:creationId xmlns:a16="http://schemas.microsoft.com/office/drawing/2014/main" id="{AC872567-D891-4B29-A539-B3C7C42B57A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80723" y="6858000"/>
            <a:ext cx="12225727" cy="5087724"/>
          </a:xfrm>
          <a:prstGeom prst="rect">
            <a:avLst/>
          </a:prstGeom>
        </p:spPr>
      </p:pic>
      <p:sp>
        <p:nvSpPr>
          <p:cNvPr id="2" name="Inhaltsplatzhalter 2">
            <a:extLst>
              <a:ext uri="{FF2B5EF4-FFF2-40B4-BE49-F238E27FC236}">
                <a16:creationId xmlns:a16="http://schemas.microsoft.com/office/drawing/2014/main" id="{FCB58697-9BD2-4817-AF83-7E0B3768C4EA}"/>
              </a:ext>
            </a:extLst>
          </p:cNvPr>
          <p:cNvSpPr txBox="1">
            <a:spLocks/>
          </p:cNvSpPr>
          <p:nvPr/>
        </p:nvSpPr>
        <p:spPr bwMode="auto">
          <a:xfrm>
            <a:off x="1540481" y="12446502"/>
            <a:ext cx="21527341" cy="115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Font typeface="Arial"/>
              <a:buNone/>
            </a:pPr>
            <a:r>
              <a:rPr lang="en-US" altLang="de-DE" sz="3400" i="1" dirty="0">
                <a:latin typeface="Calibri Light" panose="020F0302020204030204" pitchFamily="34" charset="0"/>
                <a:cs typeface="Calibri Light" panose="020F0302020204030204" pitchFamily="34" charset="0"/>
              </a:rPr>
              <a:t>Currently, sentiment detection is available in German only. Please contact us if you are </a:t>
            </a:r>
            <a:r>
              <a:rPr lang="en-US" altLang="de-DE" sz="3400" i="1">
                <a:latin typeface="Calibri Light" panose="020F0302020204030204" pitchFamily="34" charset="0"/>
                <a:cs typeface="Calibri Light" panose="020F0302020204030204" pitchFamily="34" charset="0"/>
              </a:rPr>
              <a:t>interested in support </a:t>
            </a:r>
            <a:r>
              <a:rPr lang="en-US" altLang="de-DE" sz="3400" i="1" dirty="0">
                <a:latin typeface="Calibri Light" panose="020F0302020204030204" pitchFamily="34" charset="0"/>
                <a:cs typeface="Calibri Light" panose="020F0302020204030204" pitchFamily="34" charset="0"/>
              </a:rPr>
              <a:t>for English!</a:t>
            </a:r>
          </a:p>
        </p:txBody>
      </p:sp>
    </p:spTree>
    <p:extLst>
      <p:ext uri="{BB962C8B-B14F-4D97-AF65-F5344CB8AC3E}">
        <p14:creationId xmlns:p14="http://schemas.microsoft.com/office/powerpoint/2010/main" val="1897271319"/>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nhaltsplatzhalter 2"/>
          <p:cNvSpPr>
            <a:spLocks noGrp="1"/>
          </p:cNvSpPr>
          <p:nvPr>
            <p:ph idx="1"/>
          </p:nvPr>
        </p:nvSpPr>
        <p:spPr>
          <a:xfrm>
            <a:off x="1540800" y="3891600"/>
            <a:ext cx="21904325" cy="6660068"/>
          </a:xfrm>
        </p:spPr>
        <p:txBody>
          <a:bodyPr/>
          <a:lstStyle/>
          <a:p>
            <a:pPr marL="0" indent="0">
              <a:buNone/>
              <a:defRPr/>
            </a:pPr>
            <a:r>
              <a:rPr lang="en-US" altLang="de-DE" sz="5400" dirty="0">
                <a:solidFill>
                  <a:srgbClr val="F5CB2D"/>
                </a:solidFill>
                <a:latin typeface="Calibri Light" panose="020F0302020204030204" pitchFamily="34" charset="0"/>
                <a:cs typeface="Calibri Light" panose="020F0302020204030204" pitchFamily="34" charset="0"/>
              </a:rPr>
              <a:t>Gain insights from the customer sentiment</a:t>
            </a:r>
          </a:p>
          <a:p>
            <a:pPr marL="0" indent="0">
              <a:buNone/>
            </a:pPr>
            <a:r>
              <a:rPr lang="en-US" altLang="de-DE" sz="3400" dirty="0">
                <a:latin typeface="Calibri Light" panose="020F0302020204030204" pitchFamily="34" charset="0"/>
                <a:cs typeface="Calibri Light" panose="020F0302020204030204" pitchFamily="34" charset="0"/>
              </a:rPr>
              <a:t>CM/Machine Learning allows you to measure the trend in the customer sentiment, either globally or by comparing different products or services. Transfer the sentiment detected in the first comment or email to the DWH and calculate a trend curve of the customer sentiment. Gain important insights about the impact of business incidents and decisions on your customers‘ satisfaction.</a:t>
            </a: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8</a:t>
            </a:fld>
            <a:endParaRPr lang="de-DE" altLang="de-DE" sz="4800">
              <a:solidFill>
                <a:schemeClr val="bg1"/>
              </a:solidFill>
              <a:latin typeface="Calibri Light" panose="020F0302020204030204" pitchFamily="34" charset="0"/>
              <a:cs typeface="Calibri Light" panose="020F0302020204030204" pitchFamily="34" charset="0"/>
            </a:endParaRPr>
          </a:p>
        </p:txBody>
      </p:sp>
      <p:pic>
        <p:nvPicPr>
          <p:cNvPr id="2" name="Grafik 1">
            <a:extLst>
              <a:ext uri="{FF2B5EF4-FFF2-40B4-BE49-F238E27FC236}">
                <a16:creationId xmlns:a16="http://schemas.microsoft.com/office/drawing/2014/main" id="{E51F4515-8479-48CB-A9FD-064811E0A89D}"/>
              </a:ext>
            </a:extLst>
          </p:cNvPr>
          <p:cNvPicPr>
            <a:picLocks noChangeAspect="1"/>
          </p:cNvPicPr>
          <p:nvPr/>
        </p:nvPicPr>
        <p:blipFill>
          <a:blip r:embed="rId2"/>
          <a:stretch>
            <a:fillRect/>
          </a:stretch>
        </p:blipFill>
        <p:spPr>
          <a:xfrm>
            <a:off x="9584050" y="7589887"/>
            <a:ext cx="8948550" cy="5366080"/>
          </a:xfrm>
          <a:prstGeom prst="rect">
            <a:avLst/>
          </a:prstGeom>
        </p:spPr>
      </p:pic>
      <p:cxnSp>
        <p:nvCxnSpPr>
          <p:cNvPr id="7" name="Gerade Verbindung mit Pfeil 6">
            <a:extLst>
              <a:ext uri="{FF2B5EF4-FFF2-40B4-BE49-F238E27FC236}">
                <a16:creationId xmlns:a16="http://schemas.microsoft.com/office/drawing/2014/main" id="{6F670CB3-21BF-461F-AAE7-22F042E5A9BF}"/>
              </a:ext>
            </a:extLst>
          </p:cNvPr>
          <p:cNvCxnSpPr>
            <a:cxnSpLocks/>
          </p:cNvCxnSpPr>
          <p:nvPr/>
        </p:nvCxnSpPr>
        <p:spPr>
          <a:xfrm flipV="1">
            <a:off x="9064487" y="10956549"/>
            <a:ext cx="3677479" cy="934278"/>
          </a:xfrm>
          <a:prstGeom prst="straightConnector1">
            <a:avLst/>
          </a:prstGeom>
          <a:ln w="50800">
            <a:solidFill>
              <a:srgbClr val="FFCC00"/>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384BD693-FF20-4C2D-A12D-9D4321C4DCF5}"/>
              </a:ext>
            </a:extLst>
          </p:cNvPr>
          <p:cNvSpPr txBox="1"/>
          <p:nvPr/>
        </p:nvSpPr>
        <p:spPr>
          <a:xfrm>
            <a:off x="3137647" y="11157327"/>
            <a:ext cx="5857435" cy="1200329"/>
          </a:xfrm>
          <a:prstGeom prst="rect">
            <a:avLst/>
          </a:prstGeom>
          <a:noFill/>
        </p:spPr>
        <p:txBody>
          <a:bodyPr wrap="square" rtlCol="0">
            <a:spAutoFit/>
          </a:bodyPr>
          <a:lstStyle/>
          <a:p>
            <a:pPr algn="r"/>
            <a:r>
              <a:rPr lang="en-US" altLang="de-DE" sz="3600" dirty="0">
                <a:solidFill>
                  <a:srgbClr val="F5CB2D"/>
                </a:solidFill>
                <a:latin typeface="Calibri Light" panose="020F0302020204030204" pitchFamily="34" charset="0"/>
                <a:cs typeface="Calibri Light" panose="020F0302020204030204" pitchFamily="34" charset="0"/>
              </a:rPr>
              <a:t>Problems with the grinder in the new model </a:t>
            </a:r>
            <a:r>
              <a:rPr lang="en-US" altLang="de-DE" sz="3600" dirty="0" err="1">
                <a:solidFill>
                  <a:srgbClr val="F5CB2D"/>
                </a:solidFill>
                <a:latin typeface="Calibri Light" panose="020F0302020204030204" pitchFamily="34" charset="0"/>
                <a:cs typeface="Calibri Light" panose="020F0302020204030204" pitchFamily="34" charset="0"/>
              </a:rPr>
              <a:t>HomeLine</a:t>
            </a:r>
            <a:r>
              <a:rPr lang="en-US" altLang="de-DE" sz="3600" dirty="0">
                <a:solidFill>
                  <a:srgbClr val="F5CB2D"/>
                </a:solidFill>
                <a:latin typeface="Calibri Light" panose="020F0302020204030204" pitchFamily="34" charset="0"/>
                <a:cs typeface="Calibri Light" panose="020F0302020204030204" pitchFamily="34" charset="0"/>
              </a:rPr>
              <a:t> 500</a:t>
            </a:r>
            <a:endParaRPr lang="en-US" sz="3600" dirty="0">
              <a:solidFill>
                <a:srgbClr val="FFCC00"/>
              </a:solidFill>
            </a:endParaRPr>
          </a:p>
        </p:txBody>
      </p:sp>
      <p:sp>
        <p:nvSpPr>
          <p:cNvPr id="16" name="Textfeld 15">
            <a:extLst>
              <a:ext uri="{FF2B5EF4-FFF2-40B4-BE49-F238E27FC236}">
                <a16:creationId xmlns:a16="http://schemas.microsoft.com/office/drawing/2014/main" id="{781C8F0D-ED6F-4B77-B2F7-3A4B4A476DCC}"/>
              </a:ext>
            </a:extLst>
          </p:cNvPr>
          <p:cNvSpPr txBox="1"/>
          <p:nvPr/>
        </p:nvSpPr>
        <p:spPr>
          <a:xfrm>
            <a:off x="19316429" y="8086843"/>
            <a:ext cx="4648259" cy="1200329"/>
          </a:xfrm>
          <a:prstGeom prst="rect">
            <a:avLst/>
          </a:prstGeom>
          <a:noFill/>
        </p:spPr>
        <p:txBody>
          <a:bodyPr wrap="square" rtlCol="0">
            <a:spAutoFit/>
          </a:bodyPr>
          <a:lstStyle/>
          <a:p>
            <a:r>
              <a:rPr lang="en-US" altLang="de-DE" sz="3600" dirty="0">
                <a:solidFill>
                  <a:srgbClr val="F5CB2D"/>
                </a:solidFill>
                <a:latin typeface="Calibri Light" panose="020F0302020204030204" pitchFamily="34" charset="0"/>
                <a:cs typeface="Calibri Light" panose="020F0302020204030204" pitchFamily="34" charset="0"/>
              </a:rPr>
              <a:t>Started exchange promotion</a:t>
            </a:r>
            <a:endParaRPr lang="en-US" sz="3600" dirty="0">
              <a:solidFill>
                <a:srgbClr val="FFCC00"/>
              </a:solidFill>
            </a:endParaRPr>
          </a:p>
        </p:txBody>
      </p:sp>
      <p:cxnSp>
        <p:nvCxnSpPr>
          <p:cNvPr id="17" name="Gerade Verbindung mit Pfeil 16">
            <a:extLst>
              <a:ext uri="{FF2B5EF4-FFF2-40B4-BE49-F238E27FC236}">
                <a16:creationId xmlns:a16="http://schemas.microsoft.com/office/drawing/2014/main" id="{1FA81687-387A-4F72-BBE6-7AD774F9D326}"/>
              </a:ext>
            </a:extLst>
          </p:cNvPr>
          <p:cNvCxnSpPr>
            <a:cxnSpLocks/>
          </p:cNvCxnSpPr>
          <p:nvPr/>
        </p:nvCxnSpPr>
        <p:spPr>
          <a:xfrm flipH="1">
            <a:off x="16479080" y="8810118"/>
            <a:ext cx="2642488" cy="473718"/>
          </a:xfrm>
          <a:prstGeom prst="straightConnector1">
            <a:avLst/>
          </a:prstGeom>
          <a:ln w="50800">
            <a:solidFill>
              <a:srgbClr val="FFCC00"/>
            </a:solidFill>
            <a:tailEnd type="triangle"/>
          </a:ln>
        </p:spPr>
        <p:style>
          <a:lnRef idx="1">
            <a:schemeClr val="accent1"/>
          </a:lnRef>
          <a:fillRef idx="0">
            <a:schemeClr val="accent1"/>
          </a:fillRef>
          <a:effectRef idx="0">
            <a:schemeClr val="accent1"/>
          </a:effectRef>
          <a:fontRef idx="minor">
            <a:schemeClr val="tx1"/>
          </a:fontRef>
        </p:style>
      </p:cxnSp>
      <p:sp>
        <p:nvSpPr>
          <p:cNvPr id="13" name="Titel 1">
            <a:extLst>
              <a:ext uri="{FF2B5EF4-FFF2-40B4-BE49-F238E27FC236}">
                <a16:creationId xmlns:a16="http://schemas.microsoft.com/office/drawing/2014/main" id="{698E0FD4-0B32-4D37-9BF3-B30A5A3DD673}"/>
              </a:ext>
            </a:extLst>
          </p:cNvPr>
          <p:cNvSpPr>
            <a:spLocks noGrp="1"/>
          </p:cNvSpPr>
          <p:nvPr>
            <p:ph type="title"/>
          </p:nvPr>
        </p:nvSpPr>
        <p:spPr>
          <a:xfrm>
            <a:off x="1162517" y="337490"/>
            <a:ext cx="22283271" cy="1952625"/>
          </a:xfrm>
        </p:spPr>
        <p:txBody>
          <a:bodyPr/>
          <a:lstStyle/>
          <a:p>
            <a:r>
              <a:rPr lang="en-US" altLang="de-DE" sz="7500" dirty="0">
                <a:latin typeface="Calibri Light" panose="020F0302020204030204" pitchFamily="34" charset="0"/>
                <a:cs typeface="Calibri Light" panose="020F0302020204030204" pitchFamily="34" charset="0"/>
              </a:rPr>
              <a:t>Machine learning in ConSol CM: sentiment detection (2)</a:t>
            </a:r>
            <a:endParaRPr lang="en-US" altLang="de-DE" sz="7500" dirty="0">
              <a:solidFill>
                <a:srgbClr val="F5CB2D"/>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03170395"/>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nhaltsplatzhalter 2"/>
          <p:cNvSpPr>
            <a:spLocks noGrp="1"/>
          </p:cNvSpPr>
          <p:nvPr>
            <p:ph idx="1"/>
          </p:nvPr>
        </p:nvSpPr>
        <p:spPr>
          <a:xfrm>
            <a:off x="1540800" y="3891600"/>
            <a:ext cx="20623461" cy="1077965"/>
          </a:xfrm>
        </p:spPr>
        <p:txBody>
          <a:bodyPr/>
          <a:lstStyle/>
          <a:p>
            <a:pPr marL="0" indent="0">
              <a:buNone/>
              <a:defRPr/>
            </a:pPr>
            <a:r>
              <a:rPr lang="en-US" altLang="de-DE" sz="5400" dirty="0">
                <a:solidFill>
                  <a:srgbClr val="F5CB2D"/>
                </a:solidFill>
                <a:latin typeface="Calibri Light" panose="020F0302020204030204" pitchFamily="34" charset="0"/>
                <a:cs typeface="Calibri Light" panose="020F0302020204030204" pitchFamily="34" charset="0"/>
              </a:rPr>
              <a:t>Use the full potential of your existing cases</a:t>
            </a: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9</a:t>
            </a:fld>
            <a:endParaRPr lang="de-DE" altLang="de-DE" sz="4800">
              <a:solidFill>
                <a:schemeClr val="bg1"/>
              </a:solidFill>
              <a:latin typeface="Calibri Light" panose="020F0302020204030204" pitchFamily="34" charset="0"/>
              <a:cs typeface="Calibri Light" panose="020F0302020204030204" pitchFamily="34" charset="0"/>
            </a:endParaRPr>
          </a:p>
        </p:txBody>
      </p:sp>
      <p:pic>
        <p:nvPicPr>
          <p:cNvPr id="3" name="Grafik 2">
            <a:extLst>
              <a:ext uri="{FF2B5EF4-FFF2-40B4-BE49-F238E27FC236}">
                <a16:creationId xmlns:a16="http://schemas.microsoft.com/office/drawing/2014/main" id="{15BD4AF5-9B04-45EE-A115-E6848D82041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362025" y="5219912"/>
            <a:ext cx="10226926" cy="7169500"/>
          </a:xfrm>
          <a:prstGeom prst="rect">
            <a:avLst/>
          </a:prstGeom>
        </p:spPr>
      </p:pic>
      <p:sp>
        <p:nvSpPr>
          <p:cNvPr id="8" name="Inhaltsplatzhalter 2">
            <a:extLst>
              <a:ext uri="{FF2B5EF4-FFF2-40B4-BE49-F238E27FC236}">
                <a16:creationId xmlns:a16="http://schemas.microsoft.com/office/drawing/2014/main" id="{B83B3E20-C596-4EAD-999F-CB9A2E972706}"/>
              </a:ext>
            </a:extLst>
          </p:cNvPr>
          <p:cNvSpPr txBox="1">
            <a:spLocks/>
          </p:cNvSpPr>
          <p:nvPr/>
        </p:nvSpPr>
        <p:spPr bwMode="auto">
          <a:xfrm>
            <a:off x="1540800" y="5275408"/>
            <a:ext cx="13805217" cy="316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Font typeface="Arial"/>
              <a:buNone/>
            </a:pPr>
            <a:r>
              <a:rPr lang="en-US" altLang="de-DE" sz="3400" dirty="0">
                <a:latin typeface="Calibri Light" panose="020F0302020204030204" pitchFamily="34" charset="0"/>
                <a:cs typeface="Calibri Light" panose="020F0302020204030204" pitchFamily="34" charset="0"/>
              </a:rPr>
              <a:t>The finished cases in your ConSol CM system constitute a valuable knowledge base. </a:t>
            </a:r>
          </a:p>
          <a:p>
            <a:pPr marL="0" indent="0">
              <a:buFont typeface="Arial"/>
              <a:buNone/>
            </a:pPr>
            <a:r>
              <a:rPr lang="en-US" altLang="de-DE" sz="3400" dirty="0">
                <a:latin typeface="Calibri Light" panose="020F0302020204030204" pitchFamily="34" charset="0"/>
                <a:cs typeface="Calibri Light" panose="020F0302020204030204" pitchFamily="34" charset="0"/>
              </a:rPr>
              <a:t>CM/Machine Learning allows to classify new cases automatically based on the existing cases. You can train a model, which contains the case text and the set category of your existing cases, for this purpose.</a:t>
            </a:r>
          </a:p>
          <a:p>
            <a:pPr marL="0" indent="0">
              <a:buFont typeface="Arial"/>
              <a:buNone/>
            </a:pPr>
            <a:r>
              <a:rPr lang="en-US" altLang="de-DE" sz="3400" dirty="0">
                <a:latin typeface="Calibri Light" panose="020F0302020204030204" pitchFamily="34" charset="0"/>
                <a:cs typeface="Calibri Light" panose="020F0302020204030204" pitchFamily="34" charset="0"/>
              </a:rPr>
              <a:t>Case classification offers a lot of potential for optimization:</a:t>
            </a:r>
          </a:p>
        </p:txBody>
      </p:sp>
      <p:sp>
        <p:nvSpPr>
          <p:cNvPr id="9" name="Titel 1">
            <a:extLst>
              <a:ext uri="{FF2B5EF4-FFF2-40B4-BE49-F238E27FC236}">
                <a16:creationId xmlns:a16="http://schemas.microsoft.com/office/drawing/2014/main" id="{3C26044C-3C00-4A16-B26A-DC4842F25D3F}"/>
              </a:ext>
            </a:extLst>
          </p:cNvPr>
          <p:cNvSpPr>
            <a:spLocks noGrp="1"/>
          </p:cNvSpPr>
          <p:nvPr>
            <p:ph type="title"/>
          </p:nvPr>
        </p:nvSpPr>
        <p:spPr>
          <a:xfrm>
            <a:off x="1162517" y="337490"/>
            <a:ext cx="22862895" cy="1952625"/>
          </a:xfrm>
        </p:spPr>
        <p:txBody>
          <a:bodyPr/>
          <a:lstStyle/>
          <a:p>
            <a:r>
              <a:rPr lang="en-US" altLang="de-DE" sz="7500" dirty="0">
                <a:latin typeface="Calibri Light" panose="020F0302020204030204" pitchFamily="34" charset="0"/>
                <a:cs typeface="Calibri Light" panose="020F0302020204030204" pitchFamily="34" charset="0"/>
              </a:rPr>
              <a:t>Machine learning in ConSol CM: case classification</a:t>
            </a:r>
            <a:endParaRPr lang="en-US" altLang="de-DE" sz="7500" dirty="0">
              <a:solidFill>
                <a:srgbClr val="F5CB2D"/>
              </a:solidFill>
              <a:latin typeface="Calibri Light" panose="020F0302020204030204" pitchFamily="34" charset="0"/>
              <a:cs typeface="Calibri Light" panose="020F0302020204030204" pitchFamily="34" charset="0"/>
            </a:endParaRPr>
          </a:p>
        </p:txBody>
      </p:sp>
      <p:sp>
        <p:nvSpPr>
          <p:cNvPr id="10" name="Inhaltsplatzhalter 2">
            <a:extLst>
              <a:ext uri="{FF2B5EF4-FFF2-40B4-BE49-F238E27FC236}">
                <a16:creationId xmlns:a16="http://schemas.microsoft.com/office/drawing/2014/main" id="{9D117770-5065-4AEA-A137-52E1F85B9179}"/>
              </a:ext>
            </a:extLst>
          </p:cNvPr>
          <p:cNvSpPr txBox="1">
            <a:spLocks/>
          </p:cNvSpPr>
          <p:nvPr/>
        </p:nvSpPr>
        <p:spPr bwMode="auto">
          <a:xfrm>
            <a:off x="1540799" y="8985571"/>
            <a:ext cx="8994678" cy="316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r>
              <a:rPr lang="en-US" altLang="de-DE" sz="3400" dirty="0">
                <a:latin typeface="Calibri Light" panose="020F0302020204030204" pitchFamily="34" charset="0"/>
                <a:cs typeface="Calibri Light" panose="020F0302020204030204" pitchFamily="34" charset="0"/>
              </a:rPr>
              <a:t>Determine the product which a request refers to based on the first comment / email of new cases.</a:t>
            </a:r>
          </a:p>
          <a:p>
            <a:r>
              <a:rPr lang="en-US" altLang="de-DE" sz="3400" dirty="0">
                <a:latin typeface="Calibri Light" panose="020F0302020204030204" pitchFamily="34" charset="0"/>
                <a:cs typeface="Calibri Light" panose="020F0302020204030204" pitchFamily="34" charset="0"/>
              </a:rPr>
              <a:t>Categorize new cases and directly assign them to the appropriate team.</a:t>
            </a:r>
          </a:p>
          <a:p>
            <a:r>
              <a:rPr lang="en-US" altLang="de-DE" sz="3400" dirty="0">
                <a:latin typeface="Calibri Light" panose="020F0302020204030204" pitchFamily="34" charset="0"/>
                <a:cs typeface="Calibri Light" panose="020F0302020204030204" pitchFamily="34" charset="0"/>
              </a:rPr>
              <a:t>Detect recurring routine requests and automate their processing.</a:t>
            </a:r>
          </a:p>
        </p:txBody>
      </p:sp>
    </p:spTree>
    <p:extLst>
      <p:ext uri="{BB962C8B-B14F-4D97-AF65-F5344CB8AC3E}">
        <p14:creationId xmlns:p14="http://schemas.microsoft.com/office/powerpoint/2010/main" val="264187470"/>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235cd7db9dc35e16cadafe3431086d17ff1ca3a"/>
  <p:tag name="ISPRING_RESOURCE_PATHS_HASH_PRESENTER" val="d37cee478df9734777e7dfd1dbb0c960442e7257"/>
</p:tagLst>
</file>

<file path=ppt/theme/theme1.xml><?xml version="1.0" encoding="utf-8"?>
<a:theme xmlns:a="http://schemas.openxmlformats.org/drawingml/2006/main" name="5_Larissa">
  <a:themeElements>
    <a:clrScheme name="Benutzerdefiniert 7">
      <a:dk1>
        <a:sysClr val="windowText" lastClr="000000"/>
      </a:dk1>
      <a:lt1>
        <a:sysClr val="window" lastClr="FFFFFF"/>
      </a:lt1>
      <a:dk2>
        <a:srgbClr val="626262"/>
      </a:dk2>
      <a:lt2>
        <a:srgbClr val="F2F2F2"/>
      </a:lt2>
      <a:accent1>
        <a:srgbClr val="327DAF"/>
      </a:accent1>
      <a:accent2>
        <a:srgbClr val="A5CBE5"/>
      </a:accent2>
      <a:accent3>
        <a:srgbClr val="CDCDCD"/>
      </a:accent3>
      <a:accent4>
        <a:srgbClr val="FFD500"/>
      </a:accent4>
      <a:accent5>
        <a:srgbClr val="A4A4A4"/>
      </a:accent5>
      <a:accent6>
        <a:srgbClr val="F2F2F2"/>
      </a:accent6>
      <a:hlink>
        <a:srgbClr val="327DAF"/>
      </a:hlink>
      <a:folHlink>
        <a:srgbClr val="327DAF"/>
      </a:folHlink>
    </a:clrScheme>
    <a:fontScheme name="Benutzerdefiniert 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3D6FB6"/>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3600" smtClean="0">
            <a:solidFill>
              <a:srgbClr val="7C7C7C"/>
            </a:solidFill>
            <a:latin typeface="Calibri Light" panose="020F0302020204030204" pitchFamily="34" charset="0"/>
            <a:cs typeface="Calibri Light" panose="020F0302020204030204"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945</Words>
  <Application>Microsoft Office PowerPoint</Application>
  <PresentationFormat>Benutzerdefiniert</PresentationFormat>
  <Paragraphs>92</Paragraphs>
  <Slides>10</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Calibri</vt:lpstr>
      <vt:lpstr>Calibri Light</vt:lpstr>
      <vt:lpstr>5_Larissa</vt:lpstr>
      <vt:lpstr>PowerPoint-Präsentation</vt:lpstr>
      <vt:lpstr>PowerPoint-Präsentation</vt:lpstr>
      <vt:lpstr>Benefits of machine learning</vt:lpstr>
      <vt:lpstr>Benefits of machine learning</vt:lpstr>
      <vt:lpstr>Machine learning in ConSol CM: process automation</vt:lpstr>
      <vt:lpstr>Machine learning in ConSol CM: language detection</vt:lpstr>
      <vt:lpstr>Machine learning in ConSol CM: sentiment detection (1)</vt:lpstr>
      <vt:lpstr>Machine learning in ConSol CM: sentiment detection (2)</vt:lpstr>
      <vt:lpstr>Machine learning in ConSol CM: case classification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ConSol CM/Machine Learning</dc:title>
  <dc:creator>ConSol Software GmbH</dc:creator>
  <cp:lastModifiedBy>Lars Freer</cp:lastModifiedBy>
  <cp:revision>1284</cp:revision>
  <cp:lastPrinted>2017-11-17T12:16:11Z</cp:lastPrinted>
  <dcterms:created xsi:type="dcterms:W3CDTF">2011-02-16T13:16:40Z</dcterms:created>
  <dcterms:modified xsi:type="dcterms:W3CDTF">2023-01-25T08:16:50Z</dcterms:modified>
</cp:coreProperties>
</file>