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304" r:id="rId2"/>
    <p:sldId id="500" r:id="rId3"/>
    <p:sldId id="550" r:id="rId4"/>
    <p:sldId id="551" r:id="rId5"/>
    <p:sldId id="560" r:id="rId6"/>
    <p:sldId id="552" r:id="rId7"/>
    <p:sldId id="553" r:id="rId8"/>
    <p:sldId id="554" r:id="rId9"/>
    <p:sldId id="555" r:id="rId10"/>
    <p:sldId id="556" r:id="rId11"/>
    <p:sldId id="562" r:id="rId12"/>
    <p:sldId id="563" r:id="rId13"/>
  </p:sldIdLst>
  <p:sldSz cx="24387175" cy="13716000"/>
  <p:notesSz cx="6797675" cy="9926638"/>
  <p:custDataLst>
    <p:tags r:id="rId16"/>
  </p:custDataLst>
  <p:defaultTextStyle>
    <a:defPPr>
      <a:defRPr lang="de-DE"/>
    </a:defPPr>
    <a:lvl1pPr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219200" indent="-762000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436813" indent="-1522413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3656013" indent="-2284413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4875213" indent="-3046413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orient="horz" pos="560">
          <p15:clr>
            <a:srgbClr val="A4A3A4"/>
          </p15:clr>
        </p15:guide>
        <p15:guide id="3" orient="horz" pos="8088">
          <p15:clr>
            <a:srgbClr val="A4A3A4"/>
          </p15:clr>
        </p15:guide>
        <p15:guide id="4" orient="horz" pos="2304">
          <p15:clr>
            <a:srgbClr val="A4A3A4"/>
          </p15:clr>
        </p15:guide>
        <p15:guide id="5" orient="horz" pos="1808">
          <p15:clr>
            <a:srgbClr val="A4A3A4"/>
          </p15:clr>
        </p15:guide>
        <p15:guide id="6" orient="horz" pos="7739">
          <p15:clr>
            <a:srgbClr val="A4A3A4"/>
          </p15:clr>
        </p15:guide>
        <p15:guide id="7" pos="7681">
          <p15:clr>
            <a:srgbClr val="A4A3A4"/>
          </p15:clr>
        </p15:guide>
        <p15:guide id="8" pos="7828">
          <p15:clr>
            <a:srgbClr val="A4A3A4"/>
          </p15:clr>
        </p15:guide>
        <p15:guide id="9" pos="7534">
          <p15:clr>
            <a:srgbClr val="A4A3A4"/>
          </p15:clr>
        </p15:guide>
        <p15:guide id="10" pos="928">
          <p15:clr>
            <a:srgbClr val="A4A3A4"/>
          </p15:clr>
        </p15:guide>
        <p15:guide id="11" pos="14429">
          <p15:clr>
            <a:srgbClr val="A4A3A4"/>
          </p15:clr>
        </p15:guide>
        <p15:guide id="12" pos="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FC2"/>
    <a:srgbClr val="4F4F4F"/>
    <a:srgbClr val="7C7C7C"/>
    <a:srgbClr val="333333"/>
    <a:srgbClr val="F5CB2D"/>
    <a:srgbClr val="6B7592"/>
    <a:srgbClr val="3D6FB6"/>
    <a:srgbClr val="EFEFEF"/>
    <a:srgbClr val="6193CD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41" autoAdjust="0"/>
  </p:normalViewPr>
  <p:slideViewPr>
    <p:cSldViewPr snapToGrid="0" snapToObjects="1">
      <p:cViewPr varScale="1">
        <p:scale>
          <a:sx n="39" d="100"/>
          <a:sy n="39" d="100"/>
        </p:scale>
        <p:origin x="86" y="163"/>
      </p:cViewPr>
      <p:guideLst>
        <p:guide orient="horz" pos="4320"/>
        <p:guide orient="horz" pos="560"/>
        <p:guide orient="horz" pos="8088"/>
        <p:guide orient="horz" pos="2304"/>
        <p:guide orient="horz" pos="1808"/>
        <p:guide orient="horz" pos="7739"/>
        <p:guide pos="7681"/>
        <p:guide pos="7828"/>
        <p:guide pos="7534"/>
        <p:guide pos="928"/>
        <p:guide pos="14429"/>
        <p:guide pos="608"/>
      </p:guideLst>
    </p:cSldViewPr>
  </p:slideViewPr>
  <p:outlineViewPr>
    <p:cViewPr>
      <p:scale>
        <a:sx n="33" d="100"/>
        <a:sy n="33" d="100"/>
      </p:scale>
      <p:origin x="0" y="-1142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9DB597-9DBA-4FAC-BC14-0A5AF5B1313D}" type="datetimeFigureOut">
              <a:rPr lang="de-DE" altLang="de-DE"/>
              <a:pPr>
                <a:defRPr/>
              </a:pPr>
              <a:t>02.01.2023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EAA753-CC57-4159-AB74-E2A3157926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81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5E588-328A-40BA-9C27-B1965E98190C}" type="datetimeFigureOut">
              <a:rPr lang="de-DE" altLang="de-DE"/>
              <a:pPr>
                <a:defRPr/>
              </a:pPr>
              <a:t>02.01.2023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E1E635-F649-45C5-8EE4-7C4320A385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32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1219200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2436813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3656013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4875213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6095987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184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381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3578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1E635-F649-45C5-8EE4-7C4320A385A7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437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25400" y="5173663"/>
            <a:ext cx="24412575" cy="8542337"/>
          </a:xfrm>
          <a:prstGeom prst="rect">
            <a:avLst/>
          </a:prstGeom>
          <a:solidFill>
            <a:srgbClr val="375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3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363" y="1538288"/>
            <a:ext cx="6375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175250"/>
            <a:ext cx="3121025" cy="85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72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1136650" y="1820863"/>
            <a:ext cx="184150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685800">
              <a:buClr>
                <a:srgbClr val="537FC2"/>
              </a:buClr>
              <a:buFont typeface="Arial"/>
              <a:buChar char="•"/>
              <a:defRPr/>
            </a:lvl1pPr>
            <a:lvl2pPr marL="1282700" indent="-571500">
              <a:buClr>
                <a:srgbClr val="537FC2"/>
              </a:buClr>
              <a:buFont typeface="Arial"/>
              <a:buChar char="•"/>
              <a:defRPr sz="4300"/>
            </a:lvl2pPr>
            <a:lvl3pPr marL="2009775" indent="-571500">
              <a:buClr>
                <a:srgbClr val="537FC2"/>
              </a:buClr>
              <a:buFont typeface="Arial"/>
              <a:buChar char="•"/>
              <a:defRPr/>
            </a:lvl3pPr>
            <a:lvl4pPr marL="2720975" indent="-571500">
              <a:buClr>
                <a:srgbClr val="537FC2"/>
              </a:buClr>
              <a:buFont typeface="Arial"/>
              <a:buChar char="•"/>
              <a:defRPr/>
            </a:lvl4pPr>
            <a:lvl5pPr marL="3432175" indent="-571500">
              <a:buClr>
                <a:srgbClr val="537FC2"/>
              </a:buClr>
              <a:buFont typeface="Arial"/>
              <a:buChar char="•"/>
              <a:defRPr sz="4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69687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810621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5826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 userDrawn="1"/>
        </p:nvSpPr>
        <p:spPr>
          <a:xfrm>
            <a:off x="0" y="0"/>
            <a:ext cx="24387175" cy="2624138"/>
          </a:xfrm>
          <a:prstGeom prst="roundRect">
            <a:avLst>
              <a:gd name="adj" fmla="val 0"/>
            </a:avLst>
          </a:prstGeom>
          <a:solidFill>
            <a:srgbClr val="537FC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9" tIns="121921" rIns="243839" bIns="121921" anchor="ctr"/>
          <a:lstStyle/>
          <a:p>
            <a:pPr algn="ctr" defTabSz="24383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473200" y="314325"/>
            <a:ext cx="21415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73200" y="3651250"/>
            <a:ext cx="21432838" cy="86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4" r:id="rId3"/>
    <p:sldLayoutId id="2147483887" r:id="rId4"/>
  </p:sldLayoutIdLst>
  <p:transition>
    <p:wipe dir="r"/>
  </p:transition>
  <p:hf hdr="0"/>
  <p:txStyles>
    <p:titleStyle>
      <a:lvl1pPr algn="l" defTabSz="2436813" rtl="0" eaLnBrk="0" fontAlgn="base" hangingPunct="0">
        <a:spcBef>
          <a:spcPct val="0"/>
        </a:spcBef>
        <a:spcAft>
          <a:spcPct val="0"/>
        </a:spcAft>
        <a:defRPr sz="6700" kern="1200">
          <a:solidFill>
            <a:schemeClr val="bg1"/>
          </a:solidFill>
          <a:latin typeface="Calibri Light"/>
          <a:ea typeface="MS PGothic" panose="020B0600070205080204" pitchFamily="34" charset="-128"/>
          <a:cs typeface="Calibri Light"/>
        </a:defRPr>
      </a:lvl1pPr>
      <a:lvl2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2pPr>
      <a:lvl3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3pPr>
      <a:lvl4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4pPr>
      <a:lvl5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5pPr>
      <a:lvl6pPr marL="4572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6pPr>
      <a:lvl7pPr marL="9144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7pPr>
      <a:lvl8pPr marL="13716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8pPr>
      <a:lvl9pPr marL="18288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9pPr>
    </p:titleStyle>
    <p:bodyStyle>
      <a:lvl1pPr marL="709613" indent="-709613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5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1pPr>
      <a:lvl2pPr marL="1438275" indent="-727075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8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2pPr>
      <a:lvl3pPr marL="1920875" indent="-482600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3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3pPr>
      <a:lvl4pPr marL="2627313" indent="-477838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3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4pPr>
      <a:lvl5pPr marL="3338513" indent="-477838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3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5pPr>
      <a:lvl6pPr marL="6705586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783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983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177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94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94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790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987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184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381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578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doc.consol.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 txBox="1">
            <a:spLocks/>
          </p:cNvSpPr>
          <p:nvPr/>
        </p:nvSpPr>
        <p:spPr bwMode="auto">
          <a:xfrm>
            <a:off x="5233481" y="5773738"/>
            <a:ext cx="17707482" cy="63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ConSol CM/Outlook Add-In</a:t>
            </a:r>
          </a:p>
        </p:txBody>
      </p:sp>
      <p:sp>
        <p:nvSpPr>
          <p:cNvPr id="7171" name="Untertitel 2"/>
          <p:cNvSpPr txBox="1">
            <a:spLocks/>
          </p:cNvSpPr>
          <p:nvPr/>
        </p:nvSpPr>
        <p:spPr bwMode="auto">
          <a:xfrm>
            <a:off x="11453813" y="9309100"/>
            <a:ext cx="114871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r"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de-DE" altLang="de-DE" sz="3800" i="1" dirty="0">
                <a:solidFill>
                  <a:schemeClr val="bg2"/>
                </a:solidFill>
              </a:rPr>
              <a:t>Dezember 2022 </a:t>
            </a:r>
            <a:r>
              <a:rPr lang="en-US" altLang="de-DE" sz="3800" i="1" dirty="0">
                <a:solidFill>
                  <a:schemeClr val="bg2"/>
                </a:solidFill>
              </a:rPr>
              <a:t>| Produktmanagement ConSol CM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Funktionen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1" y="3651251"/>
            <a:ext cx="17340094" cy="666006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E-Mail an einen Vorgang anhängen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Wenn der Absender einer E-Mail bereits Vorgänge in ConSol CM hat, können Sie die E-Mail an einen dieser Vorgänge anhängen. Klicken Sie dazu auf </a:t>
            </a:r>
            <a:r>
              <a:rPr lang="de-DE" altLang="de-DE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E-Mail übertragen</a:t>
            </a: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 Wenn mehr als ein Vorgang vorhanden ist, können Sie den gewünschten Vorgang in einem Auswahlfenster wählen. Alternativ können Sie über die Suche einen beliebigen Vorgang auswählen.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Die E-Mail wird als neuer Eintrag zum Vorgangsprotokoll hinzugefügt. Je nach Konfiguration kann der Protokolleintrag mit einer speziellen Textklasse markiert sein, die darauf hinweist, dass die E-Mail aus Microsoft Outlook stammt.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Aus der E-Mail werden Absender, Betreff, Datum und Text nach ConSol CM übertragen. Sie können auch Text aus der E-Mail markieren und statt der ganzen E-Mail nur den markierten Text übertragen.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652" y="7045820"/>
            <a:ext cx="3678136" cy="19248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D5317C1-6301-8E6B-A91B-D171908C8D0F}"/>
              </a:ext>
            </a:extLst>
          </p:cNvPr>
          <p:cNvSpPr/>
          <p:nvPr/>
        </p:nvSpPr>
        <p:spPr>
          <a:xfrm>
            <a:off x="20699091" y="7045820"/>
            <a:ext cx="2746697" cy="596105"/>
          </a:xfrm>
          <a:prstGeom prst="rect">
            <a:avLst/>
          </a:prstGeom>
          <a:noFill/>
          <a:ln w="76200">
            <a:solidFill>
              <a:srgbClr val="4F4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549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4E7E13D-7A89-C868-BA26-C383A924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13" y="9434663"/>
            <a:ext cx="8718898" cy="3363470"/>
          </a:xfrm>
          <a:prstGeom prst="rect">
            <a:avLst/>
          </a:prstGeom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Funktionen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1" y="3651251"/>
            <a:ext cx="21415374" cy="666006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Attachments aus einer E-Mail an einen Vorgang anhängen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haben in Microsoft Outlook eine E-Mail mit Attachments offen. Jetzt benötigen Sie diese Attachments in ConSol CM. In Ihrem Browser haben Sie ConSol CM offen und sind dort angemeldet.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können die Attachments einfach per Drag-</a:t>
            </a:r>
            <a:r>
              <a:rPr lang="de-DE" altLang="de-DE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-Drop in den gewünschten Vorgang übertragen. Klicken Sie in Microsoft Outlook auf das Attachment und ziehen Sie es in den geöffneten Attachment-Upload-Bereich im Vorgangsprotokoll des Web Clients. 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Das Attachment kann jetzt über den Attachment-Bereich des Vorgangs aufgerufen werden.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71" y="9434663"/>
            <a:ext cx="7060880" cy="2629964"/>
          </a:xfrm>
          <a:prstGeom prst="rect">
            <a:avLst/>
          </a:prstGeom>
        </p:spPr>
      </p:pic>
      <p:cxnSp>
        <p:nvCxnSpPr>
          <p:cNvPr id="11" name="Gerade Verbindung mit Pfeil 10"/>
          <p:cNvCxnSpPr>
            <a:cxnSpLocks/>
          </p:cNvCxnSpPr>
          <p:nvPr/>
        </p:nvCxnSpPr>
        <p:spPr>
          <a:xfrm flipV="1">
            <a:off x="6915150" y="11359662"/>
            <a:ext cx="6134100" cy="240708"/>
          </a:xfrm>
          <a:prstGeom prst="straightConnector1">
            <a:avLst/>
          </a:prstGeom>
          <a:ln w="63500">
            <a:solidFill>
              <a:srgbClr val="537FC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37299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EC81A3-1134-B842-A07A-84A3710FF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92148" cy="1372526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3246100" y="-17586"/>
            <a:ext cx="11160125" cy="13733585"/>
          </a:xfrm>
          <a:prstGeom prst="rect">
            <a:avLst/>
          </a:prstGeom>
          <a:solidFill>
            <a:srgbClr val="3059A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4820" name="Inhaltsplatzhalter 2"/>
          <p:cNvSpPr txBox="1">
            <a:spLocks/>
          </p:cNvSpPr>
          <p:nvPr/>
        </p:nvSpPr>
        <p:spPr bwMode="auto">
          <a:xfrm>
            <a:off x="14944724" y="746492"/>
            <a:ext cx="8048625" cy="112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Sie möchten mehr über ConSol CM erfahren?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Nutzen Sie unseren </a:t>
            </a:r>
            <a:r>
              <a:rPr lang="en-US" altLang="de-DE" sz="6000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TecDoc</a:t>
            </a: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-Server</a:t>
            </a: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de-DE" sz="3400" b="1" dirty="0">
              <a:solidFill>
                <a:srgbClr val="F5CB2D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de-DE" sz="3400" b="1" dirty="0">
                <a:solidFill>
                  <a:srgbClr val="F5CB2D"/>
                </a:solidFill>
              </a:rPr>
              <a:t>Dort finden Sie: 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Handbücher</a:t>
            </a:r>
          </a:p>
          <a:p>
            <a:pPr marL="1200150" lvl="1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Administrator</a:t>
            </a:r>
          </a:p>
          <a:p>
            <a:pPr marL="1200150" lvl="1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Benutzer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Release Notes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System Requirements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Feature-</a:t>
            </a:r>
            <a:r>
              <a:rPr lang="en-US" altLang="de-DE" sz="3400" b="1">
                <a:solidFill>
                  <a:srgbClr val="F5CB2D"/>
                </a:solidFill>
              </a:rPr>
              <a:t>Präsentationen</a:t>
            </a:r>
            <a:endParaRPr lang="en-US" altLang="de-DE" sz="3400" b="1" dirty="0">
              <a:solidFill>
                <a:srgbClr val="F5CB2D"/>
              </a:solidFill>
            </a:endParaRP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Solutions</a:t>
            </a:r>
          </a:p>
          <a:p>
            <a:pPr marL="457200" indent="-457200">
              <a:buClr>
                <a:srgbClr val="FFCC00"/>
              </a:buClr>
            </a:pPr>
            <a:endParaRPr lang="en-US" altLang="de-DE" sz="3400" b="1" dirty="0">
              <a:solidFill>
                <a:srgbClr val="F5CB2D"/>
              </a:solidFill>
            </a:endParaRPr>
          </a:p>
          <a:p>
            <a:pPr>
              <a:buClr>
                <a:srgbClr val="FFCC00"/>
              </a:buClr>
              <a:buFont typeface="Arial" panose="020B0604020202020204" pitchFamily="34" charset="0"/>
              <a:buNone/>
            </a:pPr>
            <a:r>
              <a:rPr lang="de-DE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Viel Spaß mit der neuen ConSol CM-Version!</a:t>
            </a:r>
          </a:p>
        </p:txBody>
      </p:sp>
    </p:spTree>
    <p:extLst>
      <p:ext uri="{BB962C8B-B14F-4D97-AF65-F5344CB8AC3E}">
        <p14:creationId xmlns:p14="http://schemas.microsoft.com/office/powerpoint/2010/main" val="32459660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24387175" cy="30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-65088" y="3848100"/>
            <a:ext cx="24387175" cy="8077200"/>
          </a:xfrm>
          <a:prstGeom prst="rect">
            <a:avLst/>
          </a:prstGeom>
          <a:solidFill>
            <a:srgbClr val="3059A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41988" name="Inhaltsplatzhalter 2"/>
          <p:cNvSpPr txBox="1">
            <a:spLocks/>
          </p:cNvSpPr>
          <p:nvPr/>
        </p:nvSpPr>
        <p:spPr bwMode="auto">
          <a:xfrm>
            <a:off x="1473199" y="4237038"/>
            <a:ext cx="21310600" cy="646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de-DE" sz="5400" b="1" dirty="0">
                <a:solidFill>
                  <a:schemeClr val="bg1"/>
                </a:solidFill>
                <a:latin typeface="Calibri Light" panose="020F0302020204030204" pitchFamily="34" charset="0"/>
              </a:rPr>
              <a:t>Liebe ConSol-Kunden, liebe ConSol CM-Kunden,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wir möchten Ihnen an dieser Stelle gerne das neue Microsoft Outlook-Add-in für ConSol CM vorstellen.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Mit dem Outlook-Add-in können Sie E-Mails und Kontakte direkt aus Microsoft Outlook nach ConSol CM übertragen. Mit einem Klick können Sie: </a:t>
            </a:r>
          </a:p>
          <a:p>
            <a:pPr marL="457200" indent="-457200">
              <a:buClr>
                <a:schemeClr val="bg1"/>
              </a:buClr>
            </a:pP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einen neuen Kontakt in ConSol CM anlegen</a:t>
            </a:r>
          </a:p>
          <a:p>
            <a:pPr marL="457200" indent="-457200">
              <a:buClr>
                <a:schemeClr val="bg1"/>
              </a:buClr>
            </a:pP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eine E-Mail ins Protokoll eines vorhandenen Vorgangs übernehmen</a:t>
            </a:r>
          </a:p>
          <a:p>
            <a:pPr marL="457200" indent="-457200">
              <a:buClr>
                <a:schemeClr val="bg1"/>
              </a:buClr>
            </a:pP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einen neuen Vorgang aus einer E-Mail erstellen</a:t>
            </a:r>
          </a:p>
          <a:p>
            <a:pPr>
              <a:buClr>
                <a:schemeClr val="bg1"/>
              </a:buClr>
              <a:buNone/>
            </a:pP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Wir hoffen, dass Ihnen das Lesen dieser Präsentation und Kennenlernen des Microsoft Outlook-Add-ins Spaß macht. 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Sie können sich gerne an uns wenden, wenn Sie eine Live-Demo sehen möchten oder wir Ihnen bei Fragen zu Ihrem ConSol CM-System helfen können. </a:t>
            </a:r>
          </a:p>
          <a:p>
            <a:pPr marL="0" indent="0">
              <a:buNone/>
            </a:pPr>
            <a:endParaRPr lang="de-DE" sz="3200" b="1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32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Ihr ConSol CM Produktmanagement &amp; </a:t>
            </a:r>
            <a:r>
              <a:rPr lang="de-DE" sz="3200" b="1" i="1" dirty="0" err="1">
                <a:solidFill>
                  <a:schemeClr val="bg1"/>
                </a:solidFill>
                <a:latin typeface="Calibri Light" panose="020F0302020204030204" pitchFamily="34" charset="0"/>
              </a:rPr>
              <a:t>Sales</a:t>
            </a:r>
            <a:r>
              <a:rPr lang="de-DE" sz="32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-Team </a:t>
            </a:r>
          </a:p>
          <a:p>
            <a:pPr>
              <a:buFont typeface="Arial" panose="020B0604020202020204" pitchFamily="34" charset="0"/>
              <a:buNone/>
            </a:pPr>
            <a:br>
              <a:rPr lang="de-DE" altLang="de-DE" sz="3200" dirty="0">
                <a:solidFill>
                  <a:schemeClr val="bg1"/>
                </a:solidFill>
              </a:rPr>
            </a:br>
            <a:br>
              <a:rPr lang="de-DE" altLang="de-DE" sz="3200" dirty="0">
                <a:solidFill>
                  <a:schemeClr val="bg1"/>
                </a:solidFill>
              </a:rPr>
            </a:br>
            <a:endParaRPr lang="de-DE" altLang="de-DE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198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388" y="1189038"/>
            <a:ext cx="482123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pieren 20"/>
          <p:cNvGrpSpPr/>
          <p:nvPr/>
        </p:nvGrpSpPr>
        <p:grpSpPr>
          <a:xfrm>
            <a:off x="14800949" y="11068676"/>
            <a:ext cx="8172731" cy="2506333"/>
            <a:chOff x="3058175" y="6917159"/>
            <a:chExt cx="4687797" cy="1462163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637" t="5510" r="22660" b="24942"/>
            <a:stretch/>
          </p:blipFill>
          <p:spPr>
            <a:xfrm>
              <a:off x="3058176" y="6917159"/>
              <a:ext cx="1055639" cy="1055639"/>
            </a:xfrm>
            <a:prstGeom prst="rect">
              <a:avLst/>
            </a:prstGeom>
          </p:spPr>
        </p:pic>
        <p:pic>
          <p:nvPicPr>
            <p:cNvPr id="23" name="Grafik 22" descr="C:\Users\kramerk\AppData\Local\Microsoft\Windows\Temporary Internet Files\Content.Outlook\08QJRD8A\user-avatar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736" y="6919386"/>
              <a:ext cx="1055639" cy="1055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7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96" b="-1"/>
            <a:stretch/>
          </p:blipFill>
          <p:spPr>
            <a:xfrm>
              <a:off x="4222456" y="6918875"/>
              <a:ext cx="1055639" cy="1055639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7954" y="6918874"/>
              <a:ext cx="1055176" cy="10609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3058175" y="8002261"/>
              <a:ext cx="1055639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Jan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>
                  <a:latin typeface="Calibri Light" panose="020F0302020204030204" pitchFamily="34" charset="0"/>
                </a:rPr>
                <a:t>Zahalka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4090879" y="7992598"/>
              <a:ext cx="1295857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Engelbert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>
                  <a:latin typeface="Calibri Light" panose="020F0302020204030204" pitchFamily="34" charset="0"/>
                </a:rPr>
                <a:t>Tomes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5278095" y="7990930"/>
              <a:ext cx="1295857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Florian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>
                  <a:latin typeface="Calibri Light" panose="020F0302020204030204" pitchFamily="34" charset="0"/>
                </a:rPr>
                <a:t>Fiessmann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450115" y="7990418"/>
              <a:ext cx="1295857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Kai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 err="1">
                  <a:latin typeface="Calibri Light" panose="020F0302020204030204" pitchFamily="34" charset="0"/>
                </a:rPr>
                <a:t>Hinke</a:t>
              </a:r>
              <a:endParaRPr lang="en-US" sz="1800" b="1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55056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3227050" y="2624138"/>
            <a:ext cx="11160125" cy="11091862"/>
          </a:xfrm>
          <a:prstGeom prst="rect">
            <a:avLst/>
          </a:prstGeom>
          <a:solidFill>
            <a:srgbClr val="2F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3227050" y="0"/>
            <a:ext cx="11160125" cy="2624138"/>
          </a:xfrm>
          <a:prstGeom prst="rect">
            <a:avLst/>
          </a:prstGeom>
          <a:solidFill>
            <a:srgbClr val="4E7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34820" name="Inhaltsplatzhalter 2"/>
          <p:cNvSpPr txBox="1">
            <a:spLocks/>
          </p:cNvSpPr>
          <p:nvPr/>
        </p:nvSpPr>
        <p:spPr bwMode="auto">
          <a:xfrm>
            <a:off x="14362905" y="332704"/>
            <a:ext cx="8888413" cy="123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de-DE" altLang="de-DE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Microsoft Outlook-</a:t>
            </a:r>
            <a:br>
              <a:rPr lang="de-DE" altLang="de-DE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altLang="de-DE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Add-in für ConSol CM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de-DE" altLang="de-DE" sz="7200" dirty="0">
              <a:solidFill>
                <a:schemeClr val="bg1"/>
              </a:solidFill>
            </a:endParaRPr>
          </a:p>
          <a:p>
            <a:pPr marL="857250" indent="-857250" eaLnBrk="1" hangingPunct="1">
              <a:defRPr/>
            </a:pPr>
            <a:r>
              <a:rPr lang="de-DE" altLang="de-DE" sz="6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Vorteile</a:t>
            </a:r>
          </a:p>
          <a:p>
            <a:pPr marL="857250" indent="-857250" eaLnBrk="1" hangingPunct="1">
              <a:defRPr/>
            </a:pPr>
            <a:r>
              <a:rPr lang="de-DE" altLang="de-DE" sz="6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Übersicht</a:t>
            </a:r>
          </a:p>
          <a:p>
            <a:pPr marL="857250" indent="-857250" eaLnBrk="1" hangingPunct="1">
              <a:defRPr/>
            </a:pPr>
            <a:r>
              <a:rPr lang="de-DE" altLang="de-DE" sz="6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Funktionen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71" y="4854029"/>
            <a:ext cx="3811541" cy="331604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5715124"/>
            <a:ext cx="482123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us 10"/>
          <p:cNvSpPr/>
          <p:nvPr/>
        </p:nvSpPr>
        <p:spPr>
          <a:xfrm>
            <a:off x="5299463" y="5846301"/>
            <a:ext cx="1604211" cy="1331495"/>
          </a:xfrm>
          <a:prstGeom prst="mathPlus">
            <a:avLst/>
          </a:prstGeom>
          <a:solidFill>
            <a:srgbClr val="537FC2"/>
          </a:solidFill>
          <a:ln>
            <a:solidFill>
              <a:srgbClr val="537FC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3679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Vorteile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0" y="3651251"/>
            <a:ext cx="21415375" cy="666006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Daten direkt aus Microsoft Outlook an ConSol CM übertragen</a:t>
            </a:r>
          </a:p>
          <a:p>
            <a:pPr marL="0" indent="0">
              <a:buFont typeface="Arial"/>
              <a:buNone/>
              <a:defRPr/>
            </a:pPr>
            <a:endParaRPr lang="de-DE" altLang="de-DE" sz="36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Sparen Sie Zeit durch eine einfach zu verwendende Datenübertragung</a:t>
            </a:r>
          </a:p>
          <a:p>
            <a:r>
              <a:rPr 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Erhöhen Sie die Team-Effizienz, indem Sie alle wichtigen Daten allen Teammitgliedern zur Verfügung stellen</a:t>
            </a:r>
          </a:p>
          <a:p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Verbessern Sie die Konsistenz der Daten und sorgen Sie dafür, dass alle relevanten Daten in ConSol CM landen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73200" y="10501174"/>
            <a:ext cx="11504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de-DE" altLang="de-DE" sz="3600" b="1" i="1" dirty="0">
                <a:solidFill>
                  <a:srgbClr val="537F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Dank des nahtlosen Zusammenspiels von Microsoft Outlook und ConSol CM müssen Sie keine Daten mehr manuell von Microsoft Outlook nach ConSol CM kopieren.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080" y="8434618"/>
            <a:ext cx="2157128" cy="1876701"/>
          </a:xfrm>
          <a:prstGeom prst="rect">
            <a:avLst/>
          </a:prstGeom>
        </p:spPr>
      </p:pic>
      <p:pic>
        <p:nvPicPr>
          <p:cNvPr id="14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13" y="8921951"/>
            <a:ext cx="2728562" cy="90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18114945" y="9163100"/>
            <a:ext cx="1770434" cy="389106"/>
          </a:xfrm>
          <a:prstGeom prst="rightArrow">
            <a:avLst/>
          </a:prstGeom>
          <a:solidFill>
            <a:srgbClr val="537FC2"/>
          </a:solidFill>
          <a:ln>
            <a:solidFill>
              <a:srgbClr val="537FC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50389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>
                <a:latin typeface="Calibri Light" panose="020F0302020204030204" pitchFamily="34" charset="0"/>
                <a:cs typeface="Calibri Light" panose="020F0302020204030204" pitchFamily="34" charset="0"/>
              </a:rPr>
              <a:t>Übersicht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1" y="3651251"/>
            <a:ext cx="13585216" cy="860107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Funktionsprinzip des Microsoft Outlook-Add-ins</a:t>
            </a:r>
          </a:p>
          <a:p>
            <a:pPr marL="0" indent="0">
              <a:buFont typeface="Arial"/>
              <a:buNone/>
              <a:defRPr/>
            </a:pPr>
            <a:endParaRPr lang="de-DE" altLang="de-DE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  <a:defRPr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Das Microsoft Outlook-Add-in funktioniert folgendermaßen:</a:t>
            </a:r>
          </a:p>
          <a:p>
            <a:r>
              <a:rPr 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Die Daten (Kontakte und Vorgänge) werden über einen Webhook aus Microsoft Outlook ins ConSol CM-System übertragen.</a:t>
            </a:r>
          </a:p>
          <a:p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Die zugrunde liegende Logik kann über das Integrationsskript in der Web Admin Suite an die jeweiligen fachlichen Anforderungen angepasst werden: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Kundengruppen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Prozesse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Umfang der zu übertragenden Daten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0BB7AC-C928-F2B3-AEEB-F132856B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086" y="4811638"/>
            <a:ext cx="7370702" cy="74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234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992" y="8155219"/>
            <a:ext cx="3678136" cy="1924828"/>
          </a:xfrm>
          <a:prstGeom prst="rect">
            <a:avLst/>
          </a:prstGeom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Funktionen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0" y="3651251"/>
            <a:ext cx="17631923" cy="666006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Vorgang öffnen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lesen in Microsoft Outlook eine E-Mail, die zu einem Vorgang in ConSol CM gehört. Jetzt möchten Sie diesen Vorgang bearbeiten. In Ihrem Browser haben Sie ConSol CM offen und sind dort angemeldet.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Statt in ConSol CM nach dem Vorgang zu suchen, können Sie einfach im Outlook-Add-in auf </a:t>
            </a:r>
            <a:r>
              <a:rPr lang="de-DE" altLang="de-DE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Vorgang öffnen </a:t>
            </a: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klicken, um den Vorgang in ConSol CM aufzurufen.</a:t>
            </a:r>
            <a:endParaRPr lang="de-DE" altLang="de-DE" sz="36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73200" y="11420294"/>
            <a:ext cx="1763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de-DE" altLang="de-DE" sz="3600" b="1" i="1" dirty="0">
                <a:solidFill>
                  <a:srgbClr val="537F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Ein Vorgang in ConSol CM ist mit der E-Mail in Microsoft Outlook verknüpft, wenn der Betreff der E-Mail die Vorgangsnummer enthält oder der Vorgang über das Outlook-Add-in erstellt wurde.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E3D3989-96E6-D24F-AA76-8E81211804FE}"/>
              </a:ext>
            </a:extLst>
          </p:cNvPr>
          <p:cNvSpPr/>
          <p:nvPr/>
        </p:nvSpPr>
        <p:spPr>
          <a:xfrm>
            <a:off x="20430114" y="9079645"/>
            <a:ext cx="2947411" cy="596105"/>
          </a:xfrm>
          <a:prstGeom prst="rect">
            <a:avLst/>
          </a:prstGeom>
          <a:noFill/>
          <a:ln w="76200">
            <a:solidFill>
              <a:srgbClr val="4F4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4421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184" y="9365045"/>
            <a:ext cx="3678136" cy="1886712"/>
          </a:xfrm>
          <a:prstGeom prst="rect">
            <a:avLst/>
          </a:prstGeom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Funktionen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0" y="3651251"/>
            <a:ext cx="17631923" cy="690445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Kontakt öffnen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lesen in Microsoft Outlook eine E-Mail von einem Kontakt, der in ConSol CM gespeichert ist. Jetzt möchten Sie den Kontakt dort bearbeiten. In Ihrem Browser haben Sie ConSol CM offen und sind dort angemeldet.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Statt in ConSol CM nach dem Kontakt zu suchen, können Sie im Microsoft Outlook-Add-in auf </a:t>
            </a:r>
            <a:r>
              <a:rPr lang="de-DE" altLang="de-DE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Kontakt öffnen </a:t>
            </a: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klicken, um den entsprechenden Kontakt in ConSol CM aufzurufen. 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Wenn es in ConSol CM mehrere Kontakte mit der E-Mail-Adresse gibt, können Sie den gewünschten Kontakt auswählen. </a:t>
            </a:r>
          </a:p>
          <a:p>
            <a:pPr marL="0" indent="0">
              <a:buNone/>
            </a:pPr>
            <a:endParaRPr lang="de-DE" altLang="de-DE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Die Option zum Aufrufen des Kontakts ist in der E-Mail-Ansicht und bei der Kontaktansicht in Microsoft Outlook verfügbar. 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73200" y="11420294"/>
            <a:ext cx="1763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de-DE" altLang="de-DE" sz="3600" b="1" i="1" dirty="0">
                <a:solidFill>
                  <a:srgbClr val="537F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Ein Kontakt in ConSol CM ist mit Microsoft Outlook verknüpft, wenn der Kontakt in ConSol CM die gleiche E-Mail-Adresse hat wie in Microsoft Outlook.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02" y="6627280"/>
            <a:ext cx="3678136" cy="192482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C61EE73-A292-98A6-952A-43243D92CDB0}"/>
              </a:ext>
            </a:extLst>
          </p:cNvPr>
          <p:cNvSpPr/>
          <p:nvPr/>
        </p:nvSpPr>
        <p:spPr>
          <a:xfrm>
            <a:off x="20699091" y="7125125"/>
            <a:ext cx="2746697" cy="596105"/>
          </a:xfrm>
          <a:prstGeom prst="rect">
            <a:avLst/>
          </a:prstGeom>
          <a:noFill/>
          <a:ln w="76200">
            <a:solidFill>
              <a:srgbClr val="4F4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CBA684-D402-2479-8A90-C86475842E88}"/>
              </a:ext>
            </a:extLst>
          </p:cNvPr>
          <p:cNvSpPr/>
          <p:nvPr/>
        </p:nvSpPr>
        <p:spPr>
          <a:xfrm>
            <a:off x="20628751" y="9908204"/>
            <a:ext cx="2817038" cy="596105"/>
          </a:xfrm>
          <a:prstGeom prst="rect">
            <a:avLst/>
          </a:prstGeom>
          <a:noFill/>
          <a:ln w="76200">
            <a:solidFill>
              <a:srgbClr val="4F4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209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697" y="6448081"/>
            <a:ext cx="3678136" cy="1924828"/>
          </a:xfrm>
          <a:prstGeom prst="rect">
            <a:avLst/>
          </a:prstGeom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Funktionen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1" y="3651251"/>
            <a:ext cx="17340094" cy="732318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Kontakt erstellen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benötigen einen Kontakt aus Microsoft Outlook in ConSol CM. Es gibt zwei Möglichkeiten, ihn aus Outlook an ConSol CM zu übertragen:</a:t>
            </a:r>
          </a:p>
          <a:p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der E-Mail-Ansicht:</a:t>
            </a:r>
            <a:b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übertragen eine E-Mail, zu der es noch keinen Kontakt in ConSol CM gibt.</a:t>
            </a:r>
          </a:p>
          <a:p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der Kontaktansicht:</a:t>
            </a:r>
            <a:b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klicken bei der Kontakterstellung in Microsoft Outlook auf </a:t>
            </a:r>
            <a:r>
              <a:rPr lang="de-DE" altLang="de-DE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Kontakt übertragen</a:t>
            </a: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beiden Fällen haben Sie die Möglichkeit, die Kundengruppe auszuwählen, wenn Sie Berechtigungen zum Erstellen von Kontakten in mehr als einer Kundengruppe haben.</a:t>
            </a:r>
          </a:p>
          <a:p>
            <a:pPr marL="0" indent="0">
              <a:buNone/>
            </a:pPr>
            <a:endParaRPr lang="de-DE" altLang="de-DE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zweistufigen Kundendatenmodellen wird automatisch nach einer passenden Firma gesucht, z. B. anhand des Firmennamens oder der Domäne der E-Mail-Adresse. Der Kontakt wird dann dieser Firma zugeordnet.</a:t>
            </a:r>
            <a:endParaRPr lang="de-DE" altLang="de-DE" sz="36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73200" y="11758571"/>
            <a:ext cx="1763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de-DE" altLang="de-DE" sz="3600" b="1" i="1" dirty="0">
                <a:solidFill>
                  <a:srgbClr val="537F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 der Erstellung eines Kontakts werden, je nach Konfiguration, die E-Mail-Adresse, Vor- und Nachname sowie Telefonnummern übertragen.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697" y="9087723"/>
            <a:ext cx="3678136" cy="188671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39A18D-A682-765C-2B8C-66E4B1F7CA84}"/>
              </a:ext>
            </a:extLst>
          </p:cNvPr>
          <p:cNvSpPr/>
          <p:nvPr/>
        </p:nvSpPr>
        <p:spPr>
          <a:xfrm>
            <a:off x="20511524" y="9096625"/>
            <a:ext cx="2866002" cy="596105"/>
          </a:xfrm>
          <a:prstGeom prst="rect">
            <a:avLst/>
          </a:prstGeom>
          <a:noFill/>
          <a:ln w="76200">
            <a:solidFill>
              <a:srgbClr val="4F4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819C88-93BD-F0DD-A6B2-5AF115EBACA0}"/>
              </a:ext>
            </a:extLst>
          </p:cNvPr>
          <p:cNvSpPr/>
          <p:nvPr/>
        </p:nvSpPr>
        <p:spPr>
          <a:xfrm>
            <a:off x="20499799" y="6448081"/>
            <a:ext cx="2945989" cy="596105"/>
          </a:xfrm>
          <a:prstGeom prst="rect">
            <a:avLst/>
          </a:prstGeom>
          <a:noFill/>
          <a:ln w="76200">
            <a:solidFill>
              <a:srgbClr val="4F4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5289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652" y="6981285"/>
            <a:ext cx="3678136" cy="1924828"/>
          </a:xfrm>
          <a:prstGeom prst="rect">
            <a:avLst/>
          </a:prstGeom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Funktionen</a:t>
            </a:r>
            <a:endParaRPr lang="de-DE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3201" y="3651251"/>
            <a:ext cx="17340094" cy="666006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Vorgang erstellen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Sie lesen eine E-Mail, die als Vorgang in ConSol CM benötigt wird. Mit der Option </a:t>
            </a:r>
            <a:r>
              <a:rPr lang="de-DE" altLang="de-DE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E-Mail übertragen</a:t>
            </a: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können Sie einen neuen Vorgang in ConSol CM erstellen. Wenn der Kontakt schon Vorgänge hat, müssen Sie zusätzlich auf </a:t>
            </a:r>
            <a:r>
              <a:rPr lang="de-DE" altLang="de-DE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Neuen Vorgang erstellen</a:t>
            </a: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klicken. 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Wenn Sie die Berechtigung zum Erstellen von Vorgängen in mehr als einem Prozess haben, wird ein Fenster zur Queue-Auswahl angezeigt.</a:t>
            </a:r>
          </a:p>
          <a:p>
            <a:pPr marL="0" indent="0">
              <a:buNone/>
            </a:pPr>
            <a:r>
              <a:rPr lang="de-DE" altLang="de-D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Sollte es zur E-Mail-Adresse des Absenders noch keinen Kontakt geben, wird als Erstes ein neuer Kontakt in ConSol CM erstellt. Im Fall, dass mehrere Kontakte mit der E-Mail-Adresse vorhanden sind, können Sie den gewünschten Kontakt auswählen.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73200" y="11420294"/>
            <a:ext cx="1763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de-DE" altLang="de-DE" sz="3600" b="1" i="1" dirty="0">
                <a:solidFill>
                  <a:srgbClr val="537F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 neu erstellte Vorgang enthält die E-Mail als ersten Eintrag im Vorgangsprotokoll. Ob sonstige Vorgangsfelder gesetzt sind, hängt von der Konfiguration Ihres Systems ab.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4371478-4DC1-A8D4-4AA9-590D1AEF8F6A}"/>
              </a:ext>
            </a:extLst>
          </p:cNvPr>
          <p:cNvSpPr/>
          <p:nvPr/>
        </p:nvSpPr>
        <p:spPr>
          <a:xfrm>
            <a:off x="20724247" y="7055686"/>
            <a:ext cx="2721541" cy="596105"/>
          </a:xfrm>
          <a:prstGeom prst="rect">
            <a:avLst/>
          </a:prstGeom>
          <a:noFill/>
          <a:ln w="76200">
            <a:solidFill>
              <a:srgbClr val="4F4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8112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35cd7db9dc35e16cadafe3431086d17ff1ca3a"/>
  <p:tag name="ISPRING_RESOURCE_PATHS_HASH_PRESENTER" val="d37cee478df9734777e7dfd1dbb0c960442e7257"/>
</p:tagLst>
</file>

<file path=ppt/theme/theme1.xml><?xml version="1.0" encoding="utf-8"?>
<a:theme xmlns:a="http://schemas.openxmlformats.org/drawingml/2006/main" name="5_Larissa">
  <a:themeElements>
    <a:clrScheme name="Benutzerdefiniert 7">
      <a:dk1>
        <a:sysClr val="windowText" lastClr="000000"/>
      </a:dk1>
      <a:lt1>
        <a:sysClr val="window" lastClr="FFFFFF"/>
      </a:lt1>
      <a:dk2>
        <a:srgbClr val="626262"/>
      </a:dk2>
      <a:lt2>
        <a:srgbClr val="F2F2F2"/>
      </a:lt2>
      <a:accent1>
        <a:srgbClr val="327DAF"/>
      </a:accent1>
      <a:accent2>
        <a:srgbClr val="A5CBE5"/>
      </a:accent2>
      <a:accent3>
        <a:srgbClr val="CDCDCD"/>
      </a:accent3>
      <a:accent4>
        <a:srgbClr val="FFD500"/>
      </a:accent4>
      <a:accent5>
        <a:srgbClr val="A4A4A4"/>
      </a:accent5>
      <a:accent6>
        <a:srgbClr val="F2F2F2"/>
      </a:accent6>
      <a:hlink>
        <a:srgbClr val="327DAF"/>
      </a:hlink>
      <a:folHlink>
        <a:srgbClr val="327DAF"/>
      </a:folHlink>
    </a:clrScheme>
    <a:fontScheme name="Benutzerdefinier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D6FB6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600" smtClean="0">
            <a:solidFill>
              <a:srgbClr val="7C7C7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1070</Words>
  <Application>Microsoft Office PowerPoint</Application>
  <PresentationFormat>Benutzerdefiniert</PresentationFormat>
  <Paragraphs>99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5_Larissa</vt:lpstr>
      <vt:lpstr>PowerPoint-Präsentation</vt:lpstr>
      <vt:lpstr>PowerPoint-Präsentation</vt:lpstr>
      <vt:lpstr>PowerPoint-Präsentation</vt:lpstr>
      <vt:lpstr>Vorteile</vt:lpstr>
      <vt:lpstr>Übersicht</vt:lpstr>
      <vt:lpstr>Funktionen</vt:lpstr>
      <vt:lpstr>Funktionen</vt:lpstr>
      <vt:lpstr>Funktionen</vt:lpstr>
      <vt:lpstr>Funktionen</vt:lpstr>
      <vt:lpstr>Funktionen</vt:lpstr>
      <vt:lpstr>Funktionen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 CM/Outlook Add-In</dc:title>
  <dc:creator>ConSol Software GmbH</dc:creator>
  <cp:lastModifiedBy>Johanna Juszak</cp:lastModifiedBy>
  <cp:revision>1153</cp:revision>
  <cp:lastPrinted>2017-11-17T12:16:11Z</cp:lastPrinted>
  <dcterms:created xsi:type="dcterms:W3CDTF">2011-02-16T13:16:40Z</dcterms:created>
  <dcterms:modified xsi:type="dcterms:W3CDTF">2023-01-02T10:14:33Z</dcterms:modified>
</cp:coreProperties>
</file>