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5"/>
  </p:notesMasterIdLst>
  <p:handoutMasterIdLst>
    <p:handoutMasterId r:id="rId16"/>
  </p:handoutMasterIdLst>
  <p:sldIdLst>
    <p:sldId id="304" r:id="rId2"/>
    <p:sldId id="356" r:id="rId3"/>
    <p:sldId id="400" r:id="rId4"/>
    <p:sldId id="370" r:id="rId5"/>
    <p:sldId id="399" r:id="rId6"/>
    <p:sldId id="401" r:id="rId7"/>
    <p:sldId id="402" r:id="rId8"/>
    <p:sldId id="404" r:id="rId9"/>
    <p:sldId id="403" r:id="rId10"/>
    <p:sldId id="405" r:id="rId11"/>
    <p:sldId id="592" r:id="rId12"/>
    <p:sldId id="369" r:id="rId13"/>
    <p:sldId id="591" r:id="rId14"/>
  </p:sldIdLst>
  <p:sldSz cx="24387175" cy="13716000"/>
  <p:notesSz cx="6858000" cy="9144000"/>
  <p:custDataLst>
    <p:tags r:id="rId17"/>
  </p:custDataLst>
  <p:defaultTextStyle>
    <a:defPPr>
      <a:defRPr lang="de-DE"/>
    </a:defPPr>
    <a:lvl1pPr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1pPr>
    <a:lvl2pPr marL="1219200" indent="-762000"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2pPr>
    <a:lvl3pPr marL="2436813" indent="-1522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3pPr>
    <a:lvl4pPr marL="3656013" indent="-2284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4pPr>
    <a:lvl5pPr marL="4875213" indent="-3046413" algn="l" defTabSz="2436813" rtl="0" eaLnBrk="0" fontAlgn="base" hangingPunct="0">
      <a:spcBef>
        <a:spcPct val="0"/>
      </a:spcBef>
      <a:spcAft>
        <a:spcPct val="0"/>
      </a:spcAft>
      <a:defRPr sz="48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48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320">
          <p15:clr>
            <a:srgbClr val="A4A3A4"/>
          </p15:clr>
        </p15:guide>
        <p15:guide id="2" orient="horz" pos="560">
          <p15:clr>
            <a:srgbClr val="A4A3A4"/>
          </p15:clr>
        </p15:guide>
        <p15:guide id="3" orient="horz" pos="8088">
          <p15:clr>
            <a:srgbClr val="A4A3A4"/>
          </p15:clr>
        </p15:guide>
        <p15:guide id="4" orient="horz" pos="2304">
          <p15:clr>
            <a:srgbClr val="A4A3A4"/>
          </p15:clr>
        </p15:guide>
        <p15:guide id="5" orient="horz" pos="1808">
          <p15:clr>
            <a:srgbClr val="A4A3A4"/>
          </p15:clr>
        </p15:guide>
        <p15:guide id="6" orient="horz" pos="7739">
          <p15:clr>
            <a:srgbClr val="A4A3A4"/>
          </p15:clr>
        </p15:guide>
        <p15:guide id="7" pos="6913" userDrawn="1">
          <p15:clr>
            <a:srgbClr val="A4A3A4"/>
          </p15:clr>
        </p15:guide>
        <p15:guide id="8" pos="7828">
          <p15:clr>
            <a:srgbClr val="A4A3A4"/>
          </p15:clr>
        </p15:guide>
        <p15:guide id="9" pos="5041" userDrawn="1">
          <p15:clr>
            <a:srgbClr val="A4A3A4"/>
          </p15:clr>
        </p15:guide>
        <p15:guide id="10" pos="928">
          <p15:clr>
            <a:srgbClr val="A4A3A4"/>
          </p15:clr>
        </p15:guide>
        <p15:guide id="11" pos="14429">
          <p15:clr>
            <a:srgbClr val="A4A3A4"/>
          </p15:clr>
        </p15:guide>
        <p15:guide id="12" pos="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FC2"/>
    <a:srgbClr val="213C6A"/>
    <a:srgbClr val="FFFFFF"/>
    <a:srgbClr val="4C5051"/>
    <a:srgbClr val="FEFFFC"/>
    <a:srgbClr val="6193CD"/>
    <a:srgbClr val="808080"/>
    <a:srgbClr val="FEFEFE"/>
    <a:srgbClr val="FFCC00"/>
    <a:srgbClr val="3D6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3447" autoAdjust="0"/>
  </p:normalViewPr>
  <p:slideViewPr>
    <p:cSldViewPr snapToGrid="0" snapToObjects="1">
      <p:cViewPr varScale="1">
        <p:scale>
          <a:sx n="30" d="100"/>
          <a:sy n="30" d="100"/>
        </p:scale>
        <p:origin x="888" y="24"/>
      </p:cViewPr>
      <p:guideLst>
        <p:guide orient="horz" pos="4320"/>
        <p:guide orient="horz" pos="560"/>
        <p:guide orient="horz" pos="8088"/>
        <p:guide orient="horz" pos="2304"/>
        <p:guide orient="horz" pos="1808"/>
        <p:guide orient="horz" pos="7739"/>
        <p:guide pos="6913"/>
        <p:guide pos="7828"/>
        <p:guide pos="5041"/>
        <p:guide pos="928"/>
        <p:guide pos="14429"/>
        <p:guide pos="60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3" name="Datumsplatzhalt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FAC4335-EDB5-41FD-96E8-470F403A4ED8}" type="datetimeFigureOut">
              <a:rPr lang="de-DE" altLang="de-DE"/>
              <a:pPr>
                <a:defRPr/>
              </a:pPr>
              <a:t>27.06.2025</a:t>
            </a:fld>
            <a:endParaRPr lang="de-DE" alt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0E30D32-C34B-419A-B1FC-FA303FDA7333}" type="slidenum">
              <a:rPr lang="de-DE" altLang="de-DE"/>
              <a:pPr>
                <a:defRPr/>
              </a:pPr>
              <a:t>‹Nr.›</a:t>
            </a:fld>
            <a:endParaRPr lang="de-DE" altLang="de-DE" dirty="0"/>
          </a:p>
        </p:txBody>
      </p:sp>
    </p:spTree>
    <p:extLst>
      <p:ext uri="{BB962C8B-B14F-4D97-AF65-F5344CB8AC3E}">
        <p14:creationId xmlns:p14="http://schemas.microsoft.com/office/powerpoint/2010/main" val="378829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3DF3F317-3633-4D7D-B6F7-04F4FEC831E8}" type="datetimeFigureOut">
              <a:rPr lang="de-DE" altLang="de-DE"/>
              <a:pPr>
                <a:defRPr/>
              </a:pPr>
              <a:t>27.06.2025</a:t>
            </a:fld>
            <a:endParaRPr lang="de-DE" alt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438394" eaLnBrk="1" fontAlgn="auto" hangingPunct="1">
              <a:spcBef>
                <a:spcPts val="0"/>
              </a:spcBef>
              <a:spcAft>
                <a:spcPts val="0"/>
              </a:spcAft>
              <a:defRPr sz="1200">
                <a:latin typeface="+mn-lt"/>
                <a:ea typeface="+mn-ea"/>
                <a:cs typeface="+mn-cs"/>
              </a:defRPr>
            </a:lvl1pPr>
          </a:lstStyle>
          <a:p>
            <a:pPr>
              <a:defRPr/>
            </a:pPr>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D36EE5E-8687-4C7B-ADC3-14BA9F7C8C7D}" type="slidenum">
              <a:rPr lang="de-DE" altLang="de-DE"/>
              <a:pPr>
                <a:defRPr/>
              </a:pPr>
              <a:t>‹Nr.›</a:t>
            </a:fld>
            <a:endParaRPr lang="de-DE" altLang="de-DE" dirty="0"/>
          </a:p>
        </p:txBody>
      </p:sp>
    </p:spTree>
    <p:extLst>
      <p:ext uri="{BB962C8B-B14F-4D97-AF65-F5344CB8AC3E}">
        <p14:creationId xmlns:p14="http://schemas.microsoft.com/office/powerpoint/2010/main" val="4277178667"/>
      </p:ext>
    </p:extLst>
  </p:cSld>
  <p:clrMap bg1="lt1" tx1="dk1" bg2="lt2" tx2="dk2" accent1="accent1" accent2="accent2" accent3="accent3" accent4="accent4" accent5="accent5" accent6="accent6" hlink="hlink" folHlink="folHlink"/>
  <p:notesStyle>
    <a:lvl1pPr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ＭＳ Ｐゴシック" charset="0"/>
      </a:defRPr>
    </a:lvl1pPr>
    <a:lvl2pPr marL="1219200"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2pPr>
    <a:lvl3pPr marL="24368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3pPr>
    <a:lvl4pPr marL="36560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4pPr>
    <a:lvl5pPr marL="4875213" algn="l" defTabSz="2436813" rtl="0" eaLnBrk="0" fontAlgn="base" hangingPunct="0">
      <a:spcBef>
        <a:spcPct val="30000"/>
      </a:spcBef>
      <a:spcAft>
        <a:spcPct val="0"/>
      </a:spcAft>
      <a:defRPr sz="3200" kern="1200">
        <a:solidFill>
          <a:schemeClr val="tx1"/>
        </a:solidFill>
        <a:latin typeface="+mn-lt"/>
        <a:ea typeface="MS PGothic" panose="020B0600070205080204" pitchFamily="34" charset="-128"/>
        <a:cs typeface="+mn-cs"/>
      </a:defRPr>
    </a:lvl5pPr>
    <a:lvl6pPr marL="6095987" algn="l" defTabSz="2438394" rtl="0" eaLnBrk="1" latinLnBrk="0" hangingPunct="1">
      <a:defRPr sz="3200" kern="1200">
        <a:solidFill>
          <a:schemeClr val="tx1"/>
        </a:solidFill>
        <a:latin typeface="+mn-lt"/>
        <a:ea typeface="+mn-ea"/>
        <a:cs typeface="+mn-cs"/>
      </a:defRPr>
    </a:lvl6pPr>
    <a:lvl7pPr marL="7315184" algn="l" defTabSz="2438394" rtl="0" eaLnBrk="1" latinLnBrk="0" hangingPunct="1">
      <a:defRPr sz="3200" kern="1200">
        <a:solidFill>
          <a:schemeClr val="tx1"/>
        </a:solidFill>
        <a:latin typeface="+mn-lt"/>
        <a:ea typeface="+mn-ea"/>
        <a:cs typeface="+mn-cs"/>
      </a:defRPr>
    </a:lvl7pPr>
    <a:lvl8pPr marL="8534381" algn="l" defTabSz="2438394" rtl="0" eaLnBrk="1" latinLnBrk="0" hangingPunct="1">
      <a:defRPr sz="3200" kern="1200">
        <a:solidFill>
          <a:schemeClr val="tx1"/>
        </a:solidFill>
        <a:latin typeface="+mn-lt"/>
        <a:ea typeface="+mn-ea"/>
        <a:cs typeface="+mn-cs"/>
      </a:defRPr>
    </a:lvl8pPr>
    <a:lvl9pPr marL="9753578" algn="l" defTabSz="2438394"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D36EE5E-8687-4C7B-ADC3-14BA9F7C8C7D}" type="slidenum">
              <a:rPr lang="de-DE" altLang="de-DE" smtClean="0"/>
              <a:pPr>
                <a:defRPr/>
              </a:pPr>
              <a:t>2</a:t>
            </a:fld>
            <a:endParaRPr lang="de-DE" altLang="de-DE" dirty="0"/>
          </a:p>
        </p:txBody>
      </p:sp>
    </p:spTree>
    <p:extLst>
      <p:ext uri="{BB962C8B-B14F-4D97-AF65-F5344CB8AC3E}">
        <p14:creationId xmlns:p14="http://schemas.microsoft.com/office/powerpoint/2010/main" val="9908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pPr>
              <a:defRPr/>
            </a:pPr>
            <a:fld id="{7D36EE5E-8687-4C7B-ADC3-14BA9F7C8C7D}" type="slidenum">
              <a:rPr lang="de-DE" altLang="de-DE" smtClean="0"/>
              <a:pPr>
                <a:defRPr/>
              </a:pPr>
              <a:t>6</a:t>
            </a:fld>
            <a:endParaRPr lang="de-DE" altLang="de-DE" dirty="0"/>
          </a:p>
        </p:txBody>
      </p:sp>
    </p:spTree>
    <p:extLst>
      <p:ext uri="{BB962C8B-B14F-4D97-AF65-F5344CB8AC3E}">
        <p14:creationId xmlns:p14="http://schemas.microsoft.com/office/powerpoint/2010/main" val="147962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7D36EE5E-8687-4C7B-ADC3-14BA9F7C8C7D}" type="slidenum">
              <a:rPr lang="de-DE" altLang="de-DE" smtClean="0"/>
              <a:pPr>
                <a:defRPr/>
              </a:pPr>
              <a:t>9</a:t>
            </a:fld>
            <a:endParaRPr lang="de-DE" altLang="de-DE" dirty="0"/>
          </a:p>
        </p:txBody>
      </p:sp>
    </p:spTree>
    <p:extLst>
      <p:ext uri="{BB962C8B-B14F-4D97-AF65-F5344CB8AC3E}">
        <p14:creationId xmlns:p14="http://schemas.microsoft.com/office/powerpoint/2010/main" val="1186716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hteck 1"/>
          <p:cNvSpPr/>
          <p:nvPr userDrawn="1"/>
        </p:nvSpPr>
        <p:spPr>
          <a:xfrm>
            <a:off x="-25400" y="5173663"/>
            <a:ext cx="24412575" cy="8542337"/>
          </a:xfrm>
          <a:prstGeom prst="rect">
            <a:avLst/>
          </a:prstGeom>
          <a:solidFill>
            <a:srgbClr val="3759A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pic>
        <p:nvPicPr>
          <p:cNvPr id="3" name="Bild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362363" y="1538288"/>
            <a:ext cx="6375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 y="5175250"/>
            <a:ext cx="3121025" cy="852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36463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Textfeld 3"/>
          <p:cNvSpPr txBox="1">
            <a:spLocks noChangeArrowheads="1"/>
          </p:cNvSpPr>
          <p:nvPr userDrawn="1"/>
        </p:nvSpPr>
        <p:spPr bwMode="auto">
          <a:xfrm>
            <a:off x="1136650" y="1820863"/>
            <a:ext cx="184150" cy="831850"/>
          </a:xfrm>
          <a:prstGeom prst="rect">
            <a:avLst/>
          </a:prstGeom>
          <a:noFill/>
          <a:ln>
            <a:noFill/>
          </a:ln>
          <a:extLst>
            <a:ext uri="{909E8E84-426E-40dd-AFC4-6F175D3DCCD1}"/>
            <a:ext uri="{91240B29-F687-4f45-9708-019B960494DF}"/>
          </a:extLst>
        </p:spPr>
        <p:txBody>
          <a:bodyPr wrap="none">
            <a:spAutoFit/>
          </a:bodyPr>
          <a:lstStyle>
            <a:lvl1pPr eaLnBrk="0" hangingPunct="0">
              <a:defRPr sz="4800">
                <a:solidFill>
                  <a:schemeClr val="tx1"/>
                </a:solidFill>
                <a:latin typeface="Arial" charset="0"/>
                <a:ea typeface="ＭＳ Ｐゴシック" charset="0"/>
                <a:cs typeface="ＭＳ Ｐゴシック" charset="0"/>
              </a:defRPr>
            </a:lvl1pPr>
            <a:lvl2pPr marL="742950" indent="-285750" eaLnBrk="0" hangingPunct="0">
              <a:defRPr sz="4800">
                <a:solidFill>
                  <a:schemeClr val="tx1"/>
                </a:solidFill>
                <a:latin typeface="Arial" charset="0"/>
                <a:ea typeface="ＭＳ Ｐゴシック" charset="0"/>
              </a:defRPr>
            </a:lvl2pPr>
            <a:lvl3pPr marL="1143000" indent="-228600" eaLnBrk="0" hangingPunct="0">
              <a:defRPr sz="4800">
                <a:solidFill>
                  <a:schemeClr val="tx1"/>
                </a:solidFill>
                <a:latin typeface="Arial" charset="0"/>
                <a:ea typeface="ＭＳ Ｐゴシック" charset="0"/>
              </a:defRPr>
            </a:lvl3pPr>
            <a:lvl4pPr marL="1600200" indent="-228600" eaLnBrk="0" hangingPunct="0">
              <a:defRPr sz="4800">
                <a:solidFill>
                  <a:schemeClr val="tx1"/>
                </a:solidFill>
                <a:latin typeface="Arial" charset="0"/>
                <a:ea typeface="ＭＳ Ｐゴシック" charset="0"/>
              </a:defRPr>
            </a:lvl4pPr>
            <a:lvl5pPr marL="2057400" indent="-228600" eaLnBrk="0" hangingPunct="0">
              <a:defRPr sz="4800">
                <a:solidFill>
                  <a:schemeClr val="tx1"/>
                </a:solidFill>
                <a:latin typeface="Arial" charset="0"/>
                <a:ea typeface="ＭＳ Ｐゴシック" charset="0"/>
              </a:defRPr>
            </a:lvl5pPr>
            <a:lvl6pPr marL="2514600" indent="-228600" defTabSz="2436813" eaLnBrk="0" fontAlgn="base" hangingPunct="0">
              <a:spcBef>
                <a:spcPct val="0"/>
              </a:spcBef>
              <a:spcAft>
                <a:spcPct val="0"/>
              </a:spcAft>
              <a:defRPr sz="4800">
                <a:solidFill>
                  <a:schemeClr val="tx1"/>
                </a:solidFill>
                <a:latin typeface="Arial" charset="0"/>
                <a:ea typeface="ＭＳ Ｐゴシック" charset="0"/>
              </a:defRPr>
            </a:lvl6pPr>
            <a:lvl7pPr marL="2971800" indent="-228600" defTabSz="2436813" eaLnBrk="0" fontAlgn="base" hangingPunct="0">
              <a:spcBef>
                <a:spcPct val="0"/>
              </a:spcBef>
              <a:spcAft>
                <a:spcPct val="0"/>
              </a:spcAft>
              <a:defRPr sz="4800">
                <a:solidFill>
                  <a:schemeClr val="tx1"/>
                </a:solidFill>
                <a:latin typeface="Arial" charset="0"/>
                <a:ea typeface="ＭＳ Ｐゴシック" charset="0"/>
              </a:defRPr>
            </a:lvl7pPr>
            <a:lvl8pPr marL="3429000" indent="-228600" defTabSz="2436813" eaLnBrk="0" fontAlgn="base" hangingPunct="0">
              <a:spcBef>
                <a:spcPct val="0"/>
              </a:spcBef>
              <a:spcAft>
                <a:spcPct val="0"/>
              </a:spcAft>
              <a:defRPr sz="4800">
                <a:solidFill>
                  <a:schemeClr val="tx1"/>
                </a:solidFill>
                <a:latin typeface="Arial" charset="0"/>
                <a:ea typeface="ＭＳ Ｐゴシック" charset="0"/>
              </a:defRPr>
            </a:lvl8pPr>
            <a:lvl9pPr marL="3886200" indent="-228600" defTabSz="2436813" eaLnBrk="0" fontAlgn="base" hangingPunct="0">
              <a:spcBef>
                <a:spcPct val="0"/>
              </a:spcBef>
              <a:spcAft>
                <a:spcPct val="0"/>
              </a:spcAft>
              <a:defRPr sz="4800">
                <a:solidFill>
                  <a:schemeClr val="tx1"/>
                </a:solidFill>
                <a:latin typeface="Arial" charset="0"/>
                <a:ea typeface="ＭＳ Ｐゴシック" charset="0"/>
              </a:defRPr>
            </a:lvl9pPr>
          </a:lstStyle>
          <a:p>
            <a:pPr eaLnBrk="1" hangingPunct="1">
              <a:defRPr/>
            </a:pPr>
            <a:endParaRPr lang="de-DE" dirty="0"/>
          </a:p>
        </p:txBody>
      </p:sp>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685800" indent="-685800">
              <a:buClr>
                <a:srgbClr val="537FC2"/>
              </a:buClr>
              <a:buFont typeface="Arial"/>
              <a:buChar char="•"/>
              <a:defRPr/>
            </a:lvl1pPr>
            <a:lvl2pPr marL="1282700" indent="-571500">
              <a:buClr>
                <a:srgbClr val="537FC2"/>
              </a:buClr>
              <a:buFont typeface="Arial"/>
              <a:buChar char="•"/>
              <a:defRPr sz="4300"/>
            </a:lvl2pPr>
            <a:lvl3pPr marL="2009775" indent="-571500">
              <a:buClr>
                <a:srgbClr val="537FC2"/>
              </a:buClr>
              <a:buFont typeface="Arial"/>
              <a:buChar char="•"/>
              <a:defRPr/>
            </a:lvl3pPr>
            <a:lvl4pPr marL="2720975" indent="-571500">
              <a:buClr>
                <a:srgbClr val="537FC2"/>
              </a:buClr>
              <a:buFont typeface="Arial"/>
              <a:buChar char="•"/>
              <a:defRPr/>
            </a:lvl4pPr>
            <a:lvl5pPr marL="3432175" indent="-571500">
              <a:buClr>
                <a:srgbClr val="537FC2"/>
              </a:buClr>
              <a:buFont typeface="Arial"/>
              <a:buChar char="•"/>
              <a:defRPr sz="4000"/>
            </a:lvl5pPr>
          </a:lstStyle>
          <a:p>
            <a:pPr lvl="0"/>
            <a:r>
              <a:rPr lang="en-US" noProof="0" dirty="0" err="1"/>
              <a:t>Mastertextformat</a:t>
            </a:r>
            <a:r>
              <a:rPr lang="en-US" noProof="0" dirty="0"/>
              <a:t> </a:t>
            </a:r>
            <a:r>
              <a:rPr lang="en-US" noProof="0" dirty="0" err="1"/>
              <a:t>bearbeiten</a:t>
            </a:r>
            <a:endParaRPr lang="en-US" noProof="0" dirty="0"/>
          </a:p>
          <a:p>
            <a:pPr lvl="1"/>
            <a:r>
              <a:rPr lang="en-US" noProof="0" dirty="0" err="1"/>
              <a:t>Zweite</a:t>
            </a:r>
            <a:r>
              <a:rPr lang="en-US" noProof="0" dirty="0"/>
              <a:t> </a:t>
            </a:r>
            <a:r>
              <a:rPr lang="en-US" noProof="0" dirty="0" err="1"/>
              <a:t>Ebene</a:t>
            </a:r>
            <a:endParaRPr lang="en-US" noProof="0" dirty="0"/>
          </a:p>
          <a:p>
            <a:pPr lvl="2"/>
            <a:r>
              <a:rPr lang="en-US" noProof="0" dirty="0" err="1"/>
              <a:t>Dritte</a:t>
            </a:r>
            <a:r>
              <a:rPr lang="en-US" noProof="0" dirty="0"/>
              <a:t> </a:t>
            </a:r>
            <a:r>
              <a:rPr lang="en-US" noProof="0" dirty="0" err="1"/>
              <a:t>Ebene</a:t>
            </a:r>
            <a:endParaRPr lang="en-US" noProof="0" dirty="0"/>
          </a:p>
          <a:p>
            <a:pPr lvl="3"/>
            <a:r>
              <a:rPr lang="en-US" noProof="0" dirty="0" err="1"/>
              <a:t>Vierte</a:t>
            </a:r>
            <a:r>
              <a:rPr lang="en-US" noProof="0" dirty="0"/>
              <a:t> </a:t>
            </a:r>
            <a:r>
              <a:rPr lang="en-US" noProof="0" dirty="0" err="1"/>
              <a:t>Ebene</a:t>
            </a:r>
            <a:endParaRPr lang="en-US" noProof="0" dirty="0"/>
          </a:p>
          <a:p>
            <a:pPr lvl="4"/>
            <a:r>
              <a:rPr lang="en-US" noProof="0" dirty="0" err="1"/>
              <a:t>Fünfte</a:t>
            </a:r>
            <a:r>
              <a:rPr lang="en-US" noProof="0" dirty="0"/>
              <a:t> </a:t>
            </a:r>
            <a:r>
              <a:rPr lang="en-US" noProof="0" dirty="0" err="1"/>
              <a:t>Ebene</a:t>
            </a:r>
            <a:endParaRPr lang="en-US" noProof="0" dirty="0"/>
          </a:p>
        </p:txBody>
      </p:sp>
      <p:sp>
        <p:nvSpPr>
          <p:cNvPr id="6" name="Oval 3"/>
          <p:cNvSpPr/>
          <p:nvPr userDrawn="1"/>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7" name="Textfeld 6"/>
          <p:cNvSpPr txBox="1"/>
          <p:nvPr userDrawn="1"/>
        </p:nvSpPr>
        <p:spPr>
          <a:xfrm>
            <a:off x="22684036" y="12409235"/>
            <a:ext cx="1104213" cy="707886"/>
          </a:xfrm>
          <a:prstGeom prst="rect">
            <a:avLst/>
          </a:prstGeom>
          <a:noFill/>
        </p:spPr>
        <p:txBody>
          <a:bodyPr wrap="none" rtlCol="0">
            <a:spAutoFit/>
          </a:bodyPr>
          <a:lstStyle/>
          <a:p>
            <a:fld id="{749B4589-CC3B-4E5F-9CDB-280B8F087CAF}" type="slidenum">
              <a:rPr lang="de-DE" sz="4000" smtClean="0">
                <a:solidFill>
                  <a:schemeClr val="bg1"/>
                </a:solidFill>
                <a:latin typeface="Calibri Light" panose="020F0302020204030204" pitchFamily="34" charset="0"/>
                <a:cs typeface="Calibri Light" panose="020F0302020204030204" pitchFamily="34" charset="0"/>
              </a:rPr>
              <a:t>‹Nr.›</a:t>
            </a:fld>
            <a:endParaRPr lang="de-DE" sz="4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188496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err="1"/>
              <a:t>Titelmasterformat</a:t>
            </a:r>
            <a:r>
              <a:rPr lang="en-US" noProof="0" dirty="0"/>
              <a:t> durch </a:t>
            </a:r>
            <a:r>
              <a:rPr lang="en-US" noProof="0" dirty="0" err="1"/>
              <a:t>Klicken</a:t>
            </a:r>
            <a:r>
              <a:rPr lang="en-US" noProof="0" dirty="0"/>
              <a:t> </a:t>
            </a:r>
            <a:r>
              <a:rPr lang="en-US" noProof="0" dirty="0" err="1"/>
              <a:t>bearbeiten</a:t>
            </a:r>
            <a:endParaRPr lang="en-US" noProof="0" dirty="0"/>
          </a:p>
        </p:txBody>
      </p:sp>
      <p:sp>
        <p:nvSpPr>
          <p:cNvPr id="6" name="Oval 3"/>
          <p:cNvSpPr/>
          <p:nvPr userDrawn="1"/>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7" name="Textfeld 6"/>
          <p:cNvSpPr txBox="1"/>
          <p:nvPr userDrawn="1"/>
        </p:nvSpPr>
        <p:spPr>
          <a:xfrm>
            <a:off x="22684036" y="12409235"/>
            <a:ext cx="1104213" cy="707886"/>
          </a:xfrm>
          <a:prstGeom prst="rect">
            <a:avLst/>
          </a:prstGeom>
          <a:noFill/>
        </p:spPr>
        <p:txBody>
          <a:bodyPr wrap="none" rtlCol="0">
            <a:spAutoFit/>
          </a:bodyPr>
          <a:lstStyle/>
          <a:p>
            <a:fld id="{749B4589-CC3B-4E5F-9CDB-280B8F087CAF}" type="slidenum">
              <a:rPr lang="de-DE" sz="4000" smtClean="0">
                <a:solidFill>
                  <a:schemeClr val="bg1"/>
                </a:solidFill>
                <a:latin typeface="Calibri Light" panose="020F0302020204030204" pitchFamily="34" charset="0"/>
                <a:cs typeface="Calibri Light" panose="020F0302020204030204" pitchFamily="34" charset="0"/>
              </a:rPr>
              <a:t>‹Nr.›</a:t>
            </a:fld>
            <a:endParaRPr lang="de-DE" sz="4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70099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Leer">
    <p:spTree>
      <p:nvGrpSpPr>
        <p:cNvPr id="1" name=""/>
        <p:cNvGrpSpPr/>
        <p:nvPr/>
      </p:nvGrpSpPr>
      <p:grpSpPr>
        <a:xfrm>
          <a:off x="0" y="0"/>
          <a:ext cx="0" cy="0"/>
          <a:chOff x="0" y="0"/>
          <a:chExt cx="0" cy="0"/>
        </a:xfrm>
      </p:grpSpPr>
      <p:sp>
        <p:nvSpPr>
          <p:cNvPr id="3" name="Textfeld 2"/>
          <p:cNvSpPr txBox="1"/>
          <p:nvPr userDrawn="1"/>
        </p:nvSpPr>
        <p:spPr>
          <a:xfrm>
            <a:off x="22501156" y="12482387"/>
            <a:ext cx="827342" cy="523220"/>
          </a:xfrm>
          <a:prstGeom prst="rect">
            <a:avLst/>
          </a:prstGeom>
          <a:noFill/>
        </p:spPr>
        <p:txBody>
          <a:bodyPr wrap="none" rtlCol="0">
            <a:spAutoFit/>
          </a:bodyPr>
          <a:lstStyle/>
          <a:p>
            <a:fld id="{749B4589-CC3B-4E5F-9CDB-280B8F087CAF}" type="slidenum">
              <a:rPr lang="de-DE" sz="2800" smtClean="0">
                <a:solidFill>
                  <a:schemeClr val="bg1"/>
                </a:solidFill>
                <a:latin typeface="Calibri Light" panose="020F0302020204030204" pitchFamily="34" charset="0"/>
                <a:cs typeface="Calibri Light" panose="020F0302020204030204" pitchFamily="34" charset="0"/>
              </a:rPr>
              <a:t>‹Nr.›</a:t>
            </a:fld>
            <a:endParaRPr lang="de-DE" sz="28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129321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Abgerundetes Rechteck 14"/>
          <p:cNvSpPr/>
          <p:nvPr userDrawn="1"/>
        </p:nvSpPr>
        <p:spPr>
          <a:xfrm>
            <a:off x="0" y="0"/>
            <a:ext cx="24387175" cy="2624138"/>
          </a:xfrm>
          <a:prstGeom prst="roundRect">
            <a:avLst>
              <a:gd name="adj" fmla="val 0"/>
            </a:avLst>
          </a:prstGeom>
          <a:solidFill>
            <a:srgbClr val="537FC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43839" tIns="121921" rIns="243839" bIns="121921" anchor="ctr"/>
          <a:lstStyle/>
          <a:p>
            <a:pPr algn="ctr" defTabSz="2438394" eaLnBrk="1" fontAlgn="auto" hangingPunct="1">
              <a:spcBef>
                <a:spcPts val="0"/>
              </a:spcBef>
              <a:spcAft>
                <a:spcPts val="0"/>
              </a:spcAft>
              <a:defRPr/>
            </a:pPr>
            <a:endParaRPr lang="de-DE" dirty="0"/>
          </a:p>
        </p:txBody>
      </p:sp>
      <p:sp>
        <p:nvSpPr>
          <p:cNvPr id="1027" name="Titelplatzhalter 1"/>
          <p:cNvSpPr>
            <a:spLocks noGrp="1"/>
          </p:cNvSpPr>
          <p:nvPr>
            <p:ph type="title"/>
          </p:nvPr>
        </p:nvSpPr>
        <p:spPr bwMode="auto">
          <a:xfrm>
            <a:off x="1473200" y="314325"/>
            <a:ext cx="21415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DE" altLang="de-DE"/>
              <a:t>Titelmasterformat durch Klicken bearbeiten</a:t>
            </a:r>
          </a:p>
        </p:txBody>
      </p:sp>
      <p:sp>
        <p:nvSpPr>
          <p:cNvPr id="1028" name="Textplatzhalter 2"/>
          <p:cNvSpPr>
            <a:spLocks noGrp="1"/>
          </p:cNvSpPr>
          <p:nvPr>
            <p:ph type="body" idx="1"/>
          </p:nvPr>
        </p:nvSpPr>
        <p:spPr bwMode="auto">
          <a:xfrm>
            <a:off x="1473200" y="3651250"/>
            <a:ext cx="21432838" cy="86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de-DE" noProof="0" dirty="0" err="1"/>
              <a:t>Textmasterformat</a:t>
            </a:r>
            <a:r>
              <a:rPr lang="en-US" altLang="de-DE" noProof="0" dirty="0"/>
              <a:t> </a:t>
            </a:r>
            <a:r>
              <a:rPr lang="en-US" altLang="de-DE" noProof="0" dirty="0" err="1"/>
              <a:t>bearbeiten</a:t>
            </a:r>
            <a:endParaRPr lang="en-US" altLang="de-DE" noProof="0" dirty="0"/>
          </a:p>
          <a:p>
            <a:pPr lvl="1"/>
            <a:r>
              <a:rPr lang="en-US" altLang="de-DE" noProof="0" dirty="0" err="1"/>
              <a:t>Zweite</a:t>
            </a:r>
            <a:r>
              <a:rPr lang="en-US" altLang="de-DE" noProof="0" dirty="0"/>
              <a:t> </a:t>
            </a:r>
            <a:r>
              <a:rPr lang="en-US" altLang="de-DE" noProof="0" dirty="0" err="1"/>
              <a:t>Ebene</a:t>
            </a:r>
            <a:endParaRPr lang="en-US" altLang="de-DE" noProof="0" dirty="0"/>
          </a:p>
          <a:p>
            <a:pPr lvl="2"/>
            <a:r>
              <a:rPr lang="en-US" altLang="de-DE" noProof="0" dirty="0" err="1"/>
              <a:t>Dritte</a:t>
            </a:r>
            <a:r>
              <a:rPr lang="en-US" altLang="de-DE" noProof="0" dirty="0"/>
              <a:t> </a:t>
            </a:r>
            <a:r>
              <a:rPr lang="en-US" altLang="de-DE" noProof="0" dirty="0" err="1"/>
              <a:t>Ebene</a:t>
            </a:r>
            <a:endParaRPr lang="en-US" altLang="de-DE" noProof="0" dirty="0"/>
          </a:p>
          <a:p>
            <a:pPr lvl="3"/>
            <a:r>
              <a:rPr lang="en-US" altLang="de-DE" noProof="0" dirty="0" err="1"/>
              <a:t>Vierte</a:t>
            </a:r>
            <a:r>
              <a:rPr lang="en-US" altLang="de-DE" noProof="0" dirty="0"/>
              <a:t> </a:t>
            </a:r>
            <a:r>
              <a:rPr lang="en-US" altLang="de-DE" noProof="0" dirty="0" err="1"/>
              <a:t>Ebene</a:t>
            </a:r>
            <a:endParaRPr lang="en-US" altLang="de-DE" noProof="0" dirty="0"/>
          </a:p>
          <a:p>
            <a:pPr lvl="4"/>
            <a:r>
              <a:rPr lang="en-US" altLang="de-DE" noProof="0" dirty="0" err="1"/>
              <a:t>Fünfte</a:t>
            </a:r>
            <a:r>
              <a:rPr lang="en-US" altLang="de-DE" noProof="0" dirty="0"/>
              <a:t> </a:t>
            </a:r>
            <a:r>
              <a:rPr lang="en-US" altLang="de-DE" noProof="0" dirty="0" err="1"/>
              <a:t>Ebene</a:t>
            </a:r>
            <a:endParaRPr lang="en-US" altLang="de-DE" noProof="0" dirty="0"/>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3" r:id="rId3"/>
    <p:sldLayoutId id="2147483866" r:id="rId4"/>
  </p:sldLayoutIdLst>
  <p:transition>
    <p:wipe dir="r"/>
  </p:transition>
  <p:hf hdr="0" dt="0"/>
  <p:txStyles>
    <p:titleStyle>
      <a:lvl1pPr algn="l" defTabSz="2436813" rtl="0" eaLnBrk="0" fontAlgn="base" hangingPunct="0">
        <a:spcBef>
          <a:spcPct val="0"/>
        </a:spcBef>
        <a:spcAft>
          <a:spcPct val="0"/>
        </a:spcAft>
        <a:defRPr sz="6700" kern="1200">
          <a:solidFill>
            <a:schemeClr val="bg1"/>
          </a:solidFill>
          <a:latin typeface="Calibri Light"/>
          <a:ea typeface="MS PGothic" panose="020B0600070205080204" pitchFamily="34" charset="-128"/>
          <a:cs typeface="Calibri Light"/>
        </a:defRPr>
      </a:lvl1pPr>
      <a:lvl2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2pPr>
      <a:lvl3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3pPr>
      <a:lvl4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4pPr>
      <a:lvl5pPr algn="l" defTabSz="2436813" rtl="0" eaLnBrk="0" fontAlgn="base" hangingPunct="0">
        <a:spcBef>
          <a:spcPct val="0"/>
        </a:spcBef>
        <a:spcAft>
          <a:spcPct val="0"/>
        </a:spcAft>
        <a:defRPr sz="6700">
          <a:solidFill>
            <a:schemeClr val="bg1"/>
          </a:solidFill>
          <a:latin typeface="Calibri Light" charset="0"/>
          <a:ea typeface="MS PGothic" panose="020B0600070205080204" pitchFamily="34" charset="-128"/>
          <a:cs typeface="Calibri Light" panose="020F0302020204030204" pitchFamily="34" charset="0"/>
        </a:defRPr>
      </a:lvl5pPr>
      <a:lvl6pPr marL="457200" algn="l" defTabSz="2436813" rtl="0" fontAlgn="base">
        <a:spcBef>
          <a:spcPct val="0"/>
        </a:spcBef>
        <a:spcAft>
          <a:spcPct val="0"/>
        </a:spcAft>
        <a:defRPr sz="6700">
          <a:solidFill>
            <a:schemeClr val="tx2"/>
          </a:solidFill>
          <a:latin typeface="Calibri Light" charset="0"/>
          <a:ea typeface="ＭＳ Ｐゴシック" charset="0"/>
        </a:defRPr>
      </a:lvl6pPr>
      <a:lvl7pPr marL="914400" algn="l" defTabSz="2436813" rtl="0" fontAlgn="base">
        <a:spcBef>
          <a:spcPct val="0"/>
        </a:spcBef>
        <a:spcAft>
          <a:spcPct val="0"/>
        </a:spcAft>
        <a:defRPr sz="6700">
          <a:solidFill>
            <a:schemeClr val="tx2"/>
          </a:solidFill>
          <a:latin typeface="Calibri Light" charset="0"/>
          <a:ea typeface="ＭＳ Ｐゴシック" charset="0"/>
        </a:defRPr>
      </a:lvl7pPr>
      <a:lvl8pPr marL="1371600" algn="l" defTabSz="2436813" rtl="0" fontAlgn="base">
        <a:spcBef>
          <a:spcPct val="0"/>
        </a:spcBef>
        <a:spcAft>
          <a:spcPct val="0"/>
        </a:spcAft>
        <a:defRPr sz="6700">
          <a:solidFill>
            <a:schemeClr val="tx2"/>
          </a:solidFill>
          <a:latin typeface="Calibri Light" charset="0"/>
          <a:ea typeface="ＭＳ Ｐゴシック" charset="0"/>
        </a:defRPr>
      </a:lvl8pPr>
      <a:lvl9pPr marL="1828800" algn="l" defTabSz="2436813" rtl="0" fontAlgn="base">
        <a:spcBef>
          <a:spcPct val="0"/>
        </a:spcBef>
        <a:spcAft>
          <a:spcPct val="0"/>
        </a:spcAft>
        <a:defRPr sz="6700">
          <a:solidFill>
            <a:schemeClr val="tx2"/>
          </a:solidFill>
          <a:latin typeface="Calibri Light" charset="0"/>
          <a:ea typeface="ＭＳ Ｐゴシック" charset="0"/>
        </a:defRPr>
      </a:lvl9pPr>
    </p:titleStyle>
    <p:body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p:bodyStyle>
    <p:otherStyle>
      <a:defPPr>
        <a:defRPr lang="de-DE"/>
      </a:defPPr>
      <a:lvl1pPr marL="0" algn="l" defTabSz="2438394" rtl="0" eaLnBrk="1" latinLnBrk="0" hangingPunct="1">
        <a:defRPr sz="4800" kern="1200">
          <a:solidFill>
            <a:schemeClr val="tx1"/>
          </a:solidFill>
          <a:latin typeface="+mn-lt"/>
          <a:ea typeface="+mn-ea"/>
          <a:cs typeface="+mn-cs"/>
        </a:defRPr>
      </a:lvl1pPr>
      <a:lvl2pPr marL="1219200" algn="l" defTabSz="2438394" rtl="0" eaLnBrk="1" latinLnBrk="0" hangingPunct="1">
        <a:defRPr sz="4800" kern="1200">
          <a:solidFill>
            <a:schemeClr val="tx1"/>
          </a:solidFill>
          <a:latin typeface="+mn-lt"/>
          <a:ea typeface="+mn-ea"/>
          <a:cs typeface="+mn-cs"/>
        </a:defRPr>
      </a:lvl2pPr>
      <a:lvl3pPr marL="2438394" algn="l" defTabSz="2438394" rtl="0" eaLnBrk="1" latinLnBrk="0" hangingPunct="1">
        <a:defRPr sz="4800" kern="1200">
          <a:solidFill>
            <a:schemeClr val="tx1"/>
          </a:solidFill>
          <a:latin typeface="+mn-lt"/>
          <a:ea typeface="+mn-ea"/>
          <a:cs typeface="+mn-cs"/>
        </a:defRPr>
      </a:lvl3pPr>
      <a:lvl4pPr marL="3657594" algn="l" defTabSz="2438394" rtl="0" eaLnBrk="1" latinLnBrk="0" hangingPunct="1">
        <a:defRPr sz="4800" kern="1200">
          <a:solidFill>
            <a:schemeClr val="tx1"/>
          </a:solidFill>
          <a:latin typeface="+mn-lt"/>
          <a:ea typeface="+mn-ea"/>
          <a:cs typeface="+mn-cs"/>
        </a:defRPr>
      </a:lvl4pPr>
      <a:lvl5pPr marL="4876790" algn="l" defTabSz="2438394" rtl="0" eaLnBrk="1" latinLnBrk="0" hangingPunct="1">
        <a:defRPr sz="4800" kern="1200">
          <a:solidFill>
            <a:schemeClr val="tx1"/>
          </a:solidFill>
          <a:latin typeface="+mn-lt"/>
          <a:ea typeface="+mn-ea"/>
          <a:cs typeface="+mn-cs"/>
        </a:defRPr>
      </a:lvl5pPr>
      <a:lvl6pPr marL="6095987" algn="l" defTabSz="2438394" rtl="0" eaLnBrk="1" latinLnBrk="0" hangingPunct="1">
        <a:defRPr sz="4800" kern="1200">
          <a:solidFill>
            <a:schemeClr val="tx1"/>
          </a:solidFill>
          <a:latin typeface="+mn-lt"/>
          <a:ea typeface="+mn-ea"/>
          <a:cs typeface="+mn-cs"/>
        </a:defRPr>
      </a:lvl6pPr>
      <a:lvl7pPr marL="7315184" algn="l" defTabSz="2438394" rtl="0" eaLnBrk="1" latinLnBrk="0" hangingPunct="1">
        <a:defRPr sz="4800" kern="1200">
          <a:solidFill>
            <a:schemeClr val="tx1"/>
          </a:solidFill>
          <a:latin typeface="+mn-lt"/>
          <a:ea typeface="+mn-ea"/>
          <a:cs typeface="+mn-cs"/>
        </a:defRPr>
      </a:lvl7pPr>
      <a:lvl8pPr marL="8534381" algn="l" defTabSz="2438394" rtl="0" eaLnBrk="1" latinLnBrk="0" hangingPunct="1">
        <a:defRPr sz="4800" kern="1200">
          <a:solidFill>
            <a:schemeClr val="tx1"/>
          </a:solidFill>
          <a:latin typeface="+mn-lt"/>
          <a:ea typeface="+mn-ea"/>
          <a:cs typeface="+mn-cs"/>
        </a:defRPr>
      </a:lvl8pPr>
      <a:lvl9pPr marL="9753578" algn="l" defTabSz="2438394"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ecdoc.consol.de/"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txBox="1">
            <a:spLocks/>
          </p:cNvSpPr>
          <p:nvPr/>
        </p:nvSpPr>
        <p:spPr bwMode="auto">
          <a:xfrm>
            <a:off x="8482013" y="5773738"/>
            <a:ext cx="144589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lnSpc>
                <a:spcPts val="10000"/>
              </a:lnSpc>
              <a:spcBef>
                <a:spcPct val="0"/>
              </a:spcBef>
              <a:buClrTx/>
              <a:buFontTx/>
              <a:buNone/>
            </a:pPr>
            <a:r>
              <a:rPr lang="de-DE" altLang="de-DE" sz="10000" dirty="0">
                <a:solidFill>
                  <a:schemeClr val="bg1"/>
                </a:solidFill>
                <a:latin typeface="Calibri Light" panose="020F0302020204030204" pitchFamily="34" charset="0"/>
                <a:cs typeface="Calibri Light" panose="020F0302020204030204" pitchFamily="34" charset="0"/>
              </a:rPr>
              <a:t>ConSol CM/Track</a:t>
            </a:r>
          </a:p>
          <a:p>
            <a:pPr algn="r" eaLnBrk="1" hangingPunct="1">
              <a:lnSpc>
                <a:spcPts val="10000"/>
              </a:lnSpc>
              <a:spcBef>
                <a:spcPct val="0"/>
              </a:spcBef>
              <a:buClrTx/>
              <a:buFontTx/>
              <a:buNone/>
            </a:pPr>
            <a:r>
              <a:rPr lang="en-US" altLang="de-DE" sz="6600" dirty="0">
                <a:solidFill>
                  <a:schemeClr val="bg1"/>
                </a:solidFill>
                <a:latin typeface="Calibri Light" panose="020F0302020204030204" pitchFamily="34" charset="0"/>
                <a:cs typeface="Calibri Light" panose="020F0302020204030204" pitchFamily="34" charset="0"/>
              </a:rPr>
              <a:t>The ConSol </a:t>
            </a:r>
            <a:r>
              <a:rPr lang="de-DE" altLang="de-DE" sz="6600" dirty="0">
                <a:solidFill>
                  <a:schemeClr val="bg1"/>
                </a:solidFill>
                <a:latin typeface="Calibri Light" panose="020F0302020204030204" pitchFamily="34" charset="0"/>
                <a:cs typeface="Calibri Light" panose="020F0302020204030204" pitchFamily="34" charset="0"/>
              </a:rPr>
              <a:t>CM </a:t>
            </a:r>
            <a:r>
              <a:rPr lang="en-US" altLang="de-DE" sz="6600" dirty="0">
                <a:solidFill>
                  <a:schemeClr val="bg1"/>
                </a:solidFill>
                <a:latin typeface="Calibri Light" panose="020F0302020204030204" pitchFamily="34" charset="0"/>
                <a:cs typeface="Calibri Light" panose="020F0302020204030204" pitchFamily="34" charset="0"/>
              </a:rPr>
              <a:t>customer portal</a:t>
            </a:r>
          </a:p>
        </p:txBody>
      </p:sp>
      <p:sp>
        <p:nvSpPr>
          <p:cNvPr id="3" name="Untertitel 2"/>
          <p:cNvSpPr txBox="1">
            <a:spLocks/>
          </p:cNvSpPr>
          <p:nvPr/>
        </p:nvSpPr>
        <p:spPr bwMode="auto">
          <a:xfrm>
            <a:off x="11453813" y="10888663"/>
            <a:ext cx="1148715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r" eaLnBrk="1" hangingPunct="1">
              <a:buClr>
                <a:schemeClr val="accent1"/>
              </a:buClr>
              <a:buFont typeface="Arial" panose="020B0604020202020204" pitchFamily="34" charset="0"/>
              <a:buNone/>
            </a:pPr>
            <a:r>
              <a:rPr lang="en-US" altLang="de-DE" sz="3800" i="1" dirty="0">
                <a:solidFill>
                  <a:schemeClr val="bg2"/>
                </a:solidFill>
              </a:rPr>
              <a:t>June 2025, Product management, ConSol CM</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10</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1" name="Inhaltsplatzhalter 2"/>
          <p:cNvSpPr txBox="1">
            <a:spLocks/>
          </p:cNvSpPr>
          <p:nvPr/>
        </p:nvSpPr>
        <p:spPr bwMode="auto">
          <a:xfrm>
            <a:off x="914400" y="3200401"/>
            <a:ext cx="22463125"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Communicate proactively with your customers by using FAQs and news</a:t>
            </a:r>
            <a:endParaRPr lang="en-US" altLang="de-DE" sz="3600" dirty="0">
              <a:solidFill>
                <a:srgbClr val="F5CB2D"/>
              </a:solidFill>
              <a:latin typeface="Calibri Light" panose="020F0302020204030204" pitchFamily="34" charset="0"/>
              <a:cs typeface="Calibri Light" panose="020F0302020204030204" pitchFamily="34" charset="0"/>
            </a:endParaRPr>
          </a:p>
          <a:p>
            <a:pPr>
              <a:defRPr/>
            </a:pPr>
            <a:r>
              <a:rPr lang="en-US" sz="3600" dirty="0">
                <a:latin typeface="Calibri Light" panose="020F0302020204030204" pitchFamily="34" charset="0"/>
                <a:cs typeface="Calibri Light" panose="020F0302020204030204" pitchFamily="34" charset="0"/>
              </a:rPr>
              <a:t>Use the news feature to place important information directly on the start page. Ideal for general information and announcements.</a:t>
            </a:r>
          </a:p>
          <a:p>
            <a:pPr>
              <a:defRPr/>
            </a:pPr>
            <a:r>
              <a:rPr lang="en-US" sz="3600" dirty="0">
                <a:latin typeface="Calibri Light" panose="020F0302020204030204" pitchFamily="34" charset="0"/>
                <a:cs typeface="Calibri Light" panose="020F0302020204030204" pitchFamily="34" charset="0"/>
              </a:rPr>
              <a:t>Create FAQs with solutions for frequently occurring problems and collect answers to common questions. Ideal for instructions and support.</a:t>
            </a:r>
          </a:p>
          <a:p>
            <a:pPr marL="114300" indent="0">
              <a:buNone/>
              <a:defRPr/>
            </a:pPr>
            <a:r>
              <a:rPr lang="en-US" sz="3600" dirty="0">
                <a:latin typeface="Calibri Light" panose="020F0302020204030204" pitchFamily="34" charset="0"/>
                <a:cs typeface="Calibri Light" panose="020F0302020204030204" pitchFamily="34" charset="0"/>
              </a:rPr>
              <a:t>Avoid the situation that several customers create cases about the same problem and support your customers in solving problems on their own.</a:t>
            </a:r>
            <a:r>
              <a:rPr lang="en-US" sz="3600" dirty="0"/>
              <a:t> </a:t>
            </a:r>
            <a:endParaRPr lang="en-US" sz="3600" dirty="0">
              <a:latin typeface="Calibri Light" panose="020F0302020204030204" pitchFamily="34" charset="0"/>
              <a:cs typeface="Calibri Light" panose="020F0302020204030204" pitchFamily="34" charset="0"/>
            </a:endParaRPr>
          </a:p>
        </p:txBody>
      </p:sp>
      <p:sp>
        <p:nvSpPr>
          <p:cNvPr id="9" name="Titel 1">
            <a:extLst>
              <a:ext uri="{FF2B5EF4-FFF2-40B4-BE49-F238E27FC236}">
                <a16:creationId xmlns:a16="http://schemas.microsoft.com/office/drawing/2014/main" id="{8BF4061C-6A26-487B-BC93-24DD82BD4073}"/>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CM/Track</a:t>
            </a:r>
            <a:r>
              <a:rPr lang="de-DE" altLang="de-DE" sz="7500" dirty="0">
                <a:latin typeface="Calibri Light" panose="020F0302020204030204" pitchFamily="34" charset="0"/>
                <a:cs typeface="Calibri Light" panose="020F0302020204030204" pitchFamily="34" charset="0"/>
              </a:rPr>
              <a:t> </a:t>
            </a:r>
            <a:r>
              <a:rPr lang="en-US" altLang="de-DE" sz="8000" dirty="0">
                <a:latin typeface="Calibri Light" panose="020F0302020204030204" pitchFamily="34" charset="0"/>
                <a:cs typeface="Calibri Light" panose="020F0302020204030204" pitchFamily="34" charset="0"/>
              </a:rPr>
              <a:t>–</a:t>
            </a:r>
            <a:r>
              <a:rPr lang="de-DE" altLang="de-DE" sz="7500" dirty="0">
                <a:latin typeface="Calibri Light" panose="020F0302020204030204" pitchFamily="34" charset="0"/>
                <a:cs typeface="Calibri Light" panose="020F0302020204030204" pitchFamily="34" charset="0"/>
              </a:rPr>
              <a:t> </a:t>
            </a:r>
            <a:r>
              <a:rPr lang="en-US" altLang="de-DE" sz="7500" dirty="0">
                <a:latin typeface="Calibri Light" panose="020F0302020204030204" pitchFamily="34" charset="0"/>
                <a:cs typeface="Calibri Light" panose="020F0302020204030204" pitchFamily="34" charset="0"/>
              </a:rPr>
              <a:t>FAQs and news</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6" name="Grafik 5" descr="Ein Bild, das Text, Screenshot, Schrift enthält.&#10;&#10;KI-generierte Inhalte können fehlerhaft sein.">
            <a:extLst>
              <a:ext uri="{FF2B5EF4-FFF2-40B4-BE49-F238E27FC236}">
                <a16:creationId xmlns:a16="http://schemas.microsoft.com/office/drawing/2014/main" id="{DA669CE3-AB46-F4E2-B640-6175698B05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200" y="9545967"/>
            <a:ext cx="5823712" cy="3181019"/>
          </a:xfrm>
          <a:prstGeom prst="rect">
            <a:avLst/>
          </a:prstGeom>
        </p:spPr>
      </p:pic>
      <p:pic>
        <p:nvPicPr>
          <p:cNvPr id="8" name="Grafik 7" descr="Ein Bild, das Text, Screenshot, Webseite, Software enthält.&#10;&#10;KI-generierte Inhalte können fehlerhaft sein.">
            <a:extLst>
              <a:ext uri="{FF2B5EF4-FFF2-40B4-BE49-F238E27FC236}">
                <a16:creationId xmlns:a16="http://schemas.microsoft.com/office/drawing/2014/main" id="{5B74C5EB-1EC7-5AD7-2733-F66C60AAC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8430" y="7335085"/>
            <a:ext cx="12327070" cy="5391902"/>
          </a:xfrm>
          <a:prstGeom prst="rect">
            <a:avLst/>
          </a:prstGeom>
        </p:spPr>
      </p:pic>
    </p:spTree>
    <p:extLst>
      <p:ext uri="{BB962C8B-B14F-4D97-AF65-F5344CB8AC3E}">
        <p14:creationId xmlns:p14="http://schemas.microsoft.com/office/powerpoint/2010/main" val="272563266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723516-6F54-3DEA-4CEC-2C879A046600}"/>
              </a:ext>
            </a:extLst>
          </p:cNvPr>
          <p:cNvSpPr>
            <a:spLocks noGrp="1"/>
          </p:cNvSpPr>
          <p:nvPr>
            <p:ph type="title"/>
          </p:nvPr>
        </p:nvSpPr>
        <p:spPr/>
        <p:txBody>
          <a:bodyPr/>
          <a:lstStyle/>
          <a:p>
            <a:r>
              <a:rPr lang="en-US" altLang="de-DE" sz="6600" dirty="0">
                <a:latin typeface="Calibri Light" panose="020F0302020204030204" pitchFamily="34" charset="0"/>
                <a:cs typeface="Calibri Light" panose="020F0302020204030204" pitchFamily="34" charset="0"/>
              </a:rPr>
              <a:t>Features of CM/Track</a:t>
            </a:r>
            <a:r>
              <a:rPr lang="de-DE" altLang="de-DE" sz="6600" dirty="0">
                <a:latin typeface="Calibri Light" panose="020F0302020204030204" pitchFamily="34" charset="0"/>
                <a:cs typeface="Calibri Light" panose="020F0302020204030204" pitchFamily="34" charset="0"/>
              </a:rPr>
              <a:t> </a:t>
            </a:r>
            <a:r>
              <a:rPr lang="en-US" altLang="de-DE" sz="6600" dirty="0">
                <a:latin typeface="Calibri Light" panose="020F0302020204030204" pitchFamily="34" charset="0"/>
                <a:cs typeface="Calibri Light" panose="020F0302020204030204" pitchFamily="34" charset="0"/>
              </a:rPr>
              <a:t>–</a:t>
            </a:r>
            <a:r>
              <a:rPr lang="de-DE" altLang="de-DE" sz="6600" dirty="0">
                <a:latin typeface="Calibri Light" panose="020F0302020204030204" pitchFamily="34" charset="0"/>
                <a:cs typeface="Calibri Light" panose="020F0302020204030204" pitchFamily="34" charset="0"/>
              </a:rPr>
              <a:t> </a:t>
            </a:r>
            <a:r>
              <a:rPr lang="en-US" altLang="de-DE" sz="6600" dirty="0">
                <a:latin typeface="Calibri Light" panose="020F0302020204030204" pitchFamily="34" charset="0"/>
                <a:cs typeface="Calibri Light" panose="020F0302020204030204" pitchFamily="34" charset="0"/>
              </a:rPr>
              <a:t>start page</a:t>
            </a:r>
            <a:endParaRPr lang="de-DE" dirty="0"/>
          </a:p>
        </p:txBody>
      </p:sp>
      <p:sp>
        <p:nvSpPr>
          <p:cNvPr id="3" name="Inhaltsplatzhalter 2">
            <a:extLst>
              <a:ext uri="{FF2B5EF4-FFF2-40B4-BE49-F238E27FC236}">
                <a16:creationId xmlns:a16="http://schemas.microsoft.com/office/drawing/2014/main" id="{B32070F1-CAE9-4480-11EF-47CC1F939610}"/>
              </a:ext>
            </a:extLst>
          </p:cNvPr>
          <p:cNvSpPr>
            <a:spLocks noGrp="1"/>
          </p:cNvSpPr>
          <p:nvPr>
            <p:ph idx="1"/>
          </p:nvPr>
        </p:nvSpPr>
        <p:spPr>
          <a:xfrm>
            <a:off x="778256" y="3468370"/>
            <a:ext cx="11415331" cy="8601075"/>
          </a:xfrm>
        </p:spPr>
        <p:txBody>
          <a:bodyPr/>
          <a:lstStyle/>
          <a:p>
            <a:pPr marL="0" indent="0">
              <a:buNone/>
            </a:pPr>
            <a:r>
              <a:rPr lang="en-GB" sz="5400" noProof="0" dirty="0">
                <a:solidFill>
                  <a:srgbClr val="FFC000"/>
                </a:solidFill>
                <a:latin typeface="Calibri Light" panose="020F0302020204030204" pitchFamily="34" charset="0"/>
                <a:ea typeface="Calibri Light" panose="020F0302020204030204" pitchFamily="34" charset="0"/>
                <a:cs typeface="Calibri Light" panose="020F0302020204030204" pitchFamily="34" charset="0"/>
              </a:rPr>
              <a:t>Simple configuration through the Web Admin Suite</a:t>
            </a:r>
          </a:p>
          <a:p>
            <a:pPr marL="0" indent="0">
              <a:buNone/>
            </a:pPr>
            <a:r>
              <a:rPr lang="en-US" sz="3600" dirty="0">
                <a:latin typeface="Calibri Light" panose="020F0302020204030204" pitchFamily="34" charset="0"/>
                <a:ea typeface="Calibri Light" panose="020F0302020204030204" pitchFamily="34" charset="0"/>
                <a:cs typeface="Calibri Light" panose="020F0302020204030204" pitchFamily="34" charset="0"/>
              </a:rPr>
              <a:t>With the help of the Web Admin Suite, you can easily adapt CM/Track to your own purposes. For example, the following can be changed with a mouse click:</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Integrate your own logos and images</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Change colors</a:t>
            </a:r>
          </a:p>
          <a:p>
            <a:r>
              <a:rPr lang="en-US" sz="3600" dirty="0">
                <a:latin typeface="Calibri Light" panose="020F0302020204030204" pitchFamily="34" charset="0"/>
                <a:ea typeface="Calibri Light" panose="020F0302020204030204" pitchFamily="34" charset="0"/>
                <a:cs typeface="Calibri Light" panose="020F0302020204030204" pitchFamily="34" charset="0"/>
              </a:rPr>
              <a:t>Customize widgets on the homepage </a:t>
            </a:r>
          </a:p>
          <a:p>
            <a:pPr marL="0" indent="0">
              <a:buNone/>
            </a:pPr>
            <a:r>
              <a:rPr lang="en-US" sz="3600" dirty="0">
                <a:latin typeface="Calibri Light" panose="020F0302020204030204" pitchFamily="34" charset="0"/>
                <a:ea typeface="Calibri Light" panose="020F0302020204030204" pitchFamily="34" charset="0"/>
                <a:cs typeface="Calibri Light" panose="020F0302020204030204" pitchFamily="34" charset="0"/>
              </a:rPr>
              <a:t>With the HTML widget, you can display any content on the homepage.</a:t>
            </a:r>
          </a:p>
          <a:p>
            <a:pPr marL="0" indent="0">
              <a:buNone/>
            </a:pPr>
            <a:endParaRPr lang="de-DE" sz="5400" dirty="0">
              <a:solidFill>
                <a:srgbClr val="FFC000"/>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Grafik 4" descr="Ein Bild, das Text, Screenshot, Software, Computersymbol enthält.&#10;&#10;KI-generierte Inhalte können fehlerhaft sein.">
            <a:extLst>
              <a:ext uri="{FF2B5EF4-FFF2-40B4-BE49-F238E27FC236}">
                <a16:creationId xmlns:a16="http://schemas.microsoft.com/office/drawing/2014/main" id="{9327E65B-05C5-41F6-456F-4288F84CB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6519" y="4296225"/>
            <a:ext cx="10652400" cy="6945364"/>
          </a:xfrm>
          <a:prstGeom prst="rect">
            <a:avLst/>
          </a:prstGeom>
        </p:spPr>
      </p:pic>
    </p:spTree>
    <p:extLst>
      <p:ext uri="{BB962C8B-B14F-4D97-AF65-F5344CB8AC3E}">
        <p14:creationId xmlns:p14="http://schemas.microsoft.com/office/powerpoint/2010/main" val="181947258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sz="7200" dirty="0">
                <a:latin typeface="Calibri Light" panose="020F0302020204030204" pitchFamily="34" charset="0"/>
                <a:cs typeface="Calibri Light" panose="020F0302020204030204" pitchFamily="34" charset="0"/>
              </a:rPr>
              <a:t>Technical background of CM/Track</a:t>
            </a:r>
            <a:endParaRPr lang="en-US" dirty="0"/>
          </a:p>
        </p:txBody>
      </p:sp>
      <p:sp>
        <p:nvSpPr>
          <p:cNvPr id="6" name="Inhaltsplatzhalter 2"/>
          <p:cNvSpPr txBox="1">
            <a:spLocks/>
          </p:cNvSpPr>
          <p:nvPr/>
        </p:nvSpPr>
        <p:spPr>
          <a:xfrm>
            <a:off x="13634720" y="3540492"/>
            <a:ext cx="9570720" cy="8306068"/>
          </a:xfrm>
          <a:prstGeom prst="rect">
            <a:avLst/>
          </a:prstGeom>
        </p:spPr>
        <p:txBody>
          <a:bodyPr/>
          <a:lst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None/>
              <a:defRPr/>
            </a:pPr>
            <a:r>
              <a:rPr lang="en-US" altLang="de-DE" sz="5400" dirty="0">
                <a:solidFill>
                  <a:srgbClr val="F5CB2D"/>
                </a:solidFill>
                <a:latin typeface="Calibri Light" panose="020F0302020204030204" pitchFamily="34" charset="0"/>
                <a:cs typeface="Calibri Light" panose="020F0302020204030204" pitchFamily="34" charset="0"/>
              </a:rPr>
              <a:t>Technical key data about CM/Track</a:t>
            </a:r>
            <a:endParaRPr lang="en-US" sz="3600" dirty="0">
              <a:latin typeface="Calibri Light" panose="020F0302020204030204" pitchFamily="34" charset="0"/>
              <a:cs typeface="Calibri Light" panose="020F0302020204030204" pitchFamily="34" charset="0"/>
            </a:endParaRPr>
          </a:p>
          <a:p>
            <a:pPr>
              <a:defRPr/>
            </a:pPr>
            <a:r>
              <a:rPr lang="en-US" sz="3600" dirty="0">
                <a:latin typeface="Calibri Light" panose="020F0302020204030204" pitchFamily="34" charset="0"/>
                <a:cs typeface="Calibri Light" panose="020F0302020204030204" pitchFamily="34" charset="0"/>
              </a:rPr>
              <a:t>All pages and entry masks of the modern web-based application have a responsive design and automatically adapt to the screen size.</a:t>
            </a:r>
          </a:p>
          <a:p>
            <a:pPr>
              <a:defRPr/>
            </a:pPr>
            <a:r>
              <a:rPr lang="en-US" sz="3600" dirty="0">
                <a:latin typeface="Calibri Light" panose="020F0302020204030204" pitchFamily="34" charset="0"/>
                <a:cs typeface="Calibri Light" panose="020F0302020204030204" pitchFamily="34" charset="0"/>
              </a:rPr>
              <a:t>CM/Track can be used on PCs, laptops, tablets and mobile phones.</a:t>
            </a:r>
          </a:p>
          <a:p>
            <a:pPr>
              <a:defRPr/>
            </a:pPr>
            <a:r>
              <a:rPr lang="en-US" sz="3600" dirty="0">
                <a:latin typeface="Calibri Light" panose="020F0302020204030204" pitchFamily="34" charset="0"/>
                <a:cs typeface="Calibri Light" panose="020F0302020204030204" pitchFamily="34" charset="0"/>
              </a:rPr>
              <a:t>The communication with the ConSol CM server is done via REST API.</a:t>
            </a:r>
          </a:p>
          <a:p>
            <a:pPr>
              <a:defRPr/>
            </a:pPr>
            <a:r>
              <a:rPr lang="en-US" sz="3600" dirty="0">
                <a:latin typeface="Calibri Light" panose="020F0302020204030204" pitchFamily="34" charset="0"/>
                <a:cs typeface="Calibri Light" panose="020F0302020204030204" pitchFamily="34" charset="0"/>
              </a:rPr>
              <a:t>CM/Track includes an integrated proxy and can be deployed independently of the ConSol CM server. Thus, it meets the security requirements for external provision.</a:t>
            </a:r>
          </a:p>
        </p:txBody>
      </p:sp>
      <p:pic>
        <p:nvPicPr>
          <p:cNvPr id="8" name="Grafik 7" descr="Ein Bild, das Text, Diagramm, Screenshot, parallel enthält.&#10;&#10;KI-generierte Inhalte können fehlerhaft sein.">
            <a:extLst>
              <a:ext uri="{FF2B5EF4-FFF2-40B4-BE49-F238E27FC236}">
                <a16:creationId xmlns:a16="http://schemas.microsoft.com/office/drawing/2014/main" id="{3812F4AC-5A1F-94DA-22EF-FF1EEF5D1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381" y="3540492"/>
            <a:ext cx="11233206" cy="8306068"/>
          </a:xfrm>
          <a:prstGeom prst="rect">
            <a:avLst/>
          </a:prstGeom>
        </p:spPr>
      </p:pic>
    </p:spTree>
    <p:extLst>
      <p:ext uri="{BB962C8B-B14F-4D97-AF65-F5344CB8AC3E}">
        <p14:creationId xmlns:p14="http://schemas.microsoft.com/office/powerpoint/2010/main" val="66315085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0"/>
            <a:ext cx="24406225" cy="137160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solidFill>
                <a:prstClr val="white"/>
              </a:solidFill>
            </a:endParaRPr>
          </a:p>
        </p:txBody>
      </p:sp>
      <p:sp>
        <p:nvSpPr>
          <p:cNvPr id="34820" name="Inhaltsplatzhalter 2"/>
          <p:cNvSpPr txBox="1">
            <a:spLocks/>
          </p:cNvSpPr>
          <p:nvPr/>
        </p:nvSpPr>
        <p:spPr bwMode="auto">
          <a:xfrm>
            <a:off x="14944724" y="512274"/>
            <a:ext cx="8048625" cy="1192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You want to learn more about ConSol CM? </a:t>
            </a:r>
          </a:p>
          <a:p>
            <a:pP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Visit our </a:t>
            </a:r>
            <a:r>
              <a:rPr lang="en-US" altLang="de-DE" sz="6000" dirty="0" err="1">
                <a:solidFill>
                  <a:prstClr val="white"/>
                </a:solidFill>
                <a:latin typeface="Calibri Light" panose="020F0302020204030204" pitchFamily="34" charset="0"/>
                <a:cs typeface="Calibri Light" panose="020F0302020204030204" pitchFamily="34" charset="0"/>
                <a:hlinkClick r:id="rId2"/>
              </a:rPr>
              <a:t>TecDoc</a:t>
            </a:r>
            <a:r>
              <a:rPr lang="en-US" altLang="de-DE" sz="6000" dirty="0">
                <a:solidFill>
                  <a:prstClr val="white"/>
                </a:solidFill>
                <a:latin typeface="Calibri Light" panose="020F0302020204030204" pitchFamily="34" charset="0"/>
                <a:cs typeface="Calibri Light" panose="020F0302020204030204" pitchFamily="34" charset="0"/>
                <a:hlinkClick r:id="rId2"/>
              </a:rPr>
              <a:t> server</a:t>
            </a:r>
            <a:r>
              <a:rPr lang="en-US" altLang="de-DE" sz="6000" dirty="0">
                <a:solidFill>
                  <a:prstClr val="white"/>
                </a:solidFill>
                <a:latin typeface="Calibri Light" panose="020F0302020204030204" pitchFamily="34" charset="0"/>
                <a:cs typeface="Calibri Light" panose="020F0302020204030204" pitchFamily="34" charset="0"/>
              </a:rPr>
              <a:t> </a:t>
            </a:r>
          </a:p>
          <a:p>
            <a:pPr>
              <a:buFont typeface="Arial" panose="020B0604020202020204" pitchFamily="34" charset="0"/>
              <a:buNone/>
            </a:pPr>
            <a:endParaRPr lang="en-US" altLang="de-DE" sz="3400" b="1" dirty="0">
              <a:solidFill>
                <a:srgbClr val="F5CB2D"/>
              </a:solidFill>
            </a:endParaRPr>
          </a:p>
          <a:p>
            <a:pPr>
              <a:buFont typeface="Arial" panose="020B0604020202020204" pitchFamily="34" charset="0"/>
              <a:buNone/>
            </a:pPr>
            <a:r>
              <a:rPr lang="en-US" altLang="de-DE" sz="3400" b="1" dirty="0">
                <a:solidFill>
                  <a:srgbClr val="F5CB2D"/>
                </a:solidFill>
              </a:rPr>
              <a:t>You can find: </a:t>
            </a:r>
          </a:p>
          <a:p>
            <a:pPr marL="457200" indent="-457200">
              <a:buClr>
                <a:srgbClr val="FFCC00"/>
              </a:buClr>
            </a:pPr>
            <a:r>
              <a:rPr lang="en-US" altLang="de-DE" sz="3400" b="1" dirty="0">
                <a:solidFill>
                  <a:srgbClr val="F5CB2D"/>
                </a:solidFill>
              </a:rPr>
              <a:t>Manuals</a:t>
            </a:r>
          </a:p>
          <a:p>
            <a:pPr marL="1200150" lvl="1" indent="-457200">
              <a:buClr>
                <a:srgbClr val="FFCC00"/>
              </a:buClr>
            </a:pPr>
            <a:r>
              <a:rPr lang="en-US" altLang="de-DE" sz="3400" b="1" dirty="0">
                <a:solidFill>
                  <a:srgbClr val="F5CB2D"/>
                </a:solidFill>
              </a:rPr>
              <a:t>Administrator</a:t>
            </a:r>
          </a:p>
          <a:p>
            <a:pPr marL="1200150" lvl="1" indent="-457200">
              <a:buClr>
                <a:srgbClr val="FFCC00"/>
              </a:buClr>
            </a:pPr>
            <a:r>
              <a:rPr lang="en-US" altLang="de-DE" sz="3400" b="1" dirty="0">
                <a:solidFill>
                  <a:srgbClr val="F5CB2D"/>
                </a:solidFill>
              </a:rPr>
              <a:t>User</a:t>
            </a:r>
          </a:p>
          <a:p>
            <a:pPr marL="457200" indent="-457200">
              <a:buClr>
                <a:srgbClr val="FFCC00"/>
              </a:buClr>
            </a:pPr>
            <a:r>
              <a:rPr lang="en-US" altLang="de-DE" sz="3400" b="1" dirty="0">
                <a:solidFill>
                  <a:srgbClr val="F5CB2D"/>
                </a:solidFill>
              </a:rPr>
              <a:t>Release Notes</a:t>
            </a:r>
          </a:p>
          <a:p>
            <a:pPr marL="457200" indent="-457200">
              <a:buClr>
                <a:srgbClr val="FFCC00"/>
              </a:buClr>
            </a:pPr>
            <a:r>
              <a:rPr lang="en-US" altLang="de-DE" sz="3400" b="1" dirty="0">
                <a:solidFill>
                  <a:srgbClr val="F5CB2D"/>
                </a:solidFill>
              </a:rPr>
              <a:t>System Requirements</a:t>
            </a:r>
          </a:p>
          <a:p>
            <a:pPr marL="457200" indent="-457200">
              <a:buClr>
                <a:srgbClr val="FFCC00"/>
              </a:buClr>
            </a:pPr>
            <a:r>
              <a:rPr lang="en-US" altLang="de-DE" sz="3400" b="1" dirty="0">
                <a:solidFill>
                  <a:srgbClr val="F5CB2D"/>
                </a:solidFill>
              </a:rPr>
              <a:t>Feature presentations</a:t>
            </a:r>
          </a:p>
          <a:p>
            <a:pPr marL="457200" indent="-457200">
              <a:buClr>
                <a:srgbClr val="FFCC00"/>
              </a:buClr>
            </a:pPr>
            <a:r>
              <a:rPr lang="en-US" altLang="de-DE" sz="3400" b="1" dirty="0">
                <a:solidFill>
                  <a:srgbClr val="F5CB2D"/>
                </a:solidFill>
              </a:rPr>
              <a:t>Solutions</a:t>
            </a:r>
          </a:p>
          <a:p>
            <a:pPr marL="457200" indent="-457200">
              <a:buClr>
                <a:srgbClr val="FFCC00"/>
              </a:buClr>
            </a:pPr>
            <a:endParaRPr lang="en-US" altLang="de-DE" sz="3400" b="1" dirty="0">
              <a:solidFill>
                <a:srgbClr val="F5CB2D"/>
              </a:solidFill>
            </a:endParaRPr>
          </a:p>
          <a:p>
            <a:pPr>
              <a:buClr>
                <a:srgbClr val="FFCC00"/>
              </a:buClr>
              <a:buFont typeface="Arial" panose="020B0604020202020204" pitchFamily="34" charset="0"/>
              <a:buNone/>
            </a:pPr>
            <a:r>
              <a:rPr lang="en-US" altLang="de-DE" sz="6000" dirty="0">
                <a:solidFill>
                  <a:prstClr val="white"/>
                </a:solidFill>
                <a:latin typeface="Calibri Light" panose="020F0302020204030204" pitchFamily="34" charset="0"/>
                <a:cs typeface="Calibri Light" panose="020F0302020204030204" pitchFamily="34" charset="0"/>
              </a:rPr>
              <a:t>Discover the new ConSol CM version!</a:t>
            </a:r>
          </a:p>
        </p:txBody>
      </p:sp>
      <p:pic>
        <p:nvPicPr>
          <p:cNvPr id="5" name="Grafik 4" descr="Ein Bild, das Text, Elektronik, Screenshot, Software enthält.&#10;&#10;KI-generierte Inhalte können fehlerhaft sein.">
            <a:extLst>
              <a:ext uri="{FF2B5EF4-FFF2-40B4-BE49-F238E27FC236}">
                <a16:creationId xmlns:a16="http://schemas.microsoft.com/office/drawing/2014/main" id="{19D516BB-CBB8-2F52-CF99-EF564F9BA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4" y="769517"/>
            <a:ext cx="14407200" cy="12490494"/>
          </a:xfrm>
          <a:prstGeom prst="rect">
            <a:avLst/>
          </a:prstGeom>
        </p:spPr>
      </p:pic>
    </p:spTree>
    <p:extLst>
      <p:ext uri="{BB962C8B-B14F-4D97-AF65-F5344CB8AC3E}">
        <p14:creationId xmlns:p14="http://schemas.microsoft.com/office/powerpoint/2010/main" val="351611370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0"/>
            <a:ext cx="24387175" cy="304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 name="Rechteck 1"/>
          <p:cNvSpPr/>
          <p:nvPr/>
        </p:nvSpPr>
        <p:spPr>
          <a:xfrm>
            <a:off x="-65088" y="3848100"/>
            <a:ext cx="24387175" cy="8077200"/>
          </a:xfrm>
          <a:prstGeom prst="rect">
            <a:avLst/>
          </a:prstGeom>
          <a:solidFill>
            <a:srgbClr val="3059A6"/>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41988" name="Inhaltsplatzhalter 2"/>
          <p:cNvSpPr txBox="1">
            <a:spLocks/>
          </p:cNvSpPr>
          <p:nvPr/>
        </p:nvSpPr>
        <p:spPr bwMode="auto">
          <a:xfrm>
            <a:off x="1473200" y="4689475"/>
            <a:ext cx="213106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marL="0" indent="0">
              <a:buNone/>
            </a:pPr>
            <a:r>
              <a:rPr lang="en-US" sz="5400" b="1" dirty="0">
                <a:solidFill>
                  <a:schemeClr val="bg1"/>
                </a:solidFill>
                <a:latin typeface="Calibri Light" panose="020F0302020204030204" pitchFamily="34" charset="0"/>
              </a:rPr>
              <a:t>Dear </a:t>
            </a:r>
            <a:r>
              <a:rPr lang="en-US" sz="5400" b="1" dirty="0" err="1">
                <a:solidFill>
                  <a:schemeClr val="bg1"/>
                </a:solidFill>
                <a:latin typeface="Calibri Light" panose="020F0302020204030204" pitchFamily="34" charset="0"/>
              </a:rPr>
              <a:t>ConSol</a:t>
            </a:r>
            <a:r>
              <a:rPr lang="en-US" sz="5400" b="1" dirty="0">
                <a:solidFill>
                  <a:schemeClr val="bg1"/>
                </a:solidFill>
                <a:latin typeface="Calibri Light" panose="020F0302020204030204" pitchFamily="34" charset="0"/>
              </a:rPr>
              <a:t> and ConSol CM customers,</a:t>
            </a:r>
          </a:p>
          <a:p>
            <a:pPr>
              <a:buNone/>
            </a:pPr>
            <a:r>
              <a:rPr lang="en-US" sz="3200" dirty="0">
                <a:solidFill>
                  <a:schemeClr val="bg1"/>
                </a:solidFill>
                <a:latin typeface="Calibri Light" panose="020F0302020204030204" pitchFamily="34" charset="0"/>
              </a:rPr>
              <a:t>we would like to present the customer portal CM/Track, a ConSol CM add-on that provides access to cases for your customers. </a:t>
            </a:r>
          </a:p>
          <a:p>
            <a:pPr>
              <a:buNone/>
            </a:pPr>
            <a:r>
              <a:rPr lang="en-US" sz="3200" dirty="0">
                <a:solidFill>
                  <a:schemeClr val="bg1"/>
                </a:solidFill>
                <a:latin typeface="Calibri Light" panose="020F0302020204030204" pitchFamily="34" charset="0"/>
              </a:rPr>
              <a:t>Your customers can log in and see the current status of all their cases. They can open a new case, ask questions, or attach additional documents. If configured, they can even move the case to the next step in the business process and provide additional information using forms.</a:t>
            </a:r>
          </a:p>
          <a:p>
            <a:pPr>
              <a:buNone/>
            </a:pPr>
            <a:r>
              <a:rPr lang="en-US" sz="3200" dirty="0">
                <a:solidFill>
                  <a:schemeClr val="bg1"/>
                </a:solidFill>
                <a:latin typeface="Calibri Light" panose="020F0302020204030204" pitchFamily="34" charset="0"/>
              </a:rPr>
              <a:t>In this way, you can improve your service for external and internal customers, provide an asynchronous method of customer communication and reduce the number of shorter customer calls. Your service team can focus on expert customer communication thus further improving the quality of service.  </a:t>
            </a:r>
          </a:p>
          <a:p>
            <a:pPr>
              <a:buNone/>
            </a:pPr>
            <a:r>
              <a:rPr lang="en-US" sz="3200" dirty="0">
                <a:solidFill>
                  <a:schemeClr val="bg1"/>
                </a:solidFill>
                <a:latin typeface="Calibri Light" panose="020F0302020204030204" pitchFamily="34" charset="0"/>
              </a:rPr>
              <a:t>Enjoy reading this presentation. Please call us, should you want to know more about CM/Track: +49-89-45841-120</a:t>
            </a:r>
          </a:p>
          <a:p>
            <a:pPr marL="0" indent="0">
              <a:buNone/>
            </a:pPr>
            <a:endParaRPr lang="en-US" sz="3200" b="1" i="1" dirty="0">
              <a:solidFill>
                <a:schemeClr val="bg1"/>
              </a:solidFill>
              <a:latin typeface="Calibri Light" panose="020F0302020204030204" pitchFamily="34" charset="0"/>
            </a:endParaRPr>
          </a:p>
          <a:p>
            <a:pPr marL="0" indent="0">
              <a:buNone/>
            </a:pPr>
            <a:r>
              <a:rPr lang="en-US" sz="3200" b="1" i="1" dirty="0">
                <a:solidFill>
                  <a:schemeClr val="bg1"/>
                </a:solidFill>
                <a:latin typeface="Calibri Light" panose="020F0302020204030204" pitchFamily="34" charset="0"/>
              </a:rPr>
              <a:t>Your ConSol CM Product management &amp; Sales team </a:t>
            </a:r>
          </a:p>
          <a:p>
            <a:pPr>
              <a:buFont typeface="Arial" panose="020B0604020202020204" pitchFamily="34" charset="0"/>
              <a:buNone/>
            </a:pPr>
            <a:br>
              <a:rPr lang="de-DE" altLang="de-DE" sz="3200" dirty="0">
                <a:solidFill>
                  <a:schemeClr val="bg1"/>
                </a:solidFill>
              </a:rPr>
            </a:br>
            <a:br>
              <a:rPr lang="de-DE" altLang="de-DE" sz="3200" dirty="0">
                <a:solidFill>
                  <a:schemeClr val="bg1"/>
                </a:solidFill>
              </a:rPr>
            </a:br>
            <a:endParaRPr lang="de-DE" altLang="de-DE" sz="3200" dirty="0">
              <a:solidFill>
                <a:schemeClr val="bg1"/>
              </a:solidFill>
              <a:latin typeface="Calibri Light" panose="020F0302020204030204" pitchFamily="34" charset="0"/>
              <a:cs typeface="Calibri Light" panose="020F0302020204030204" pitchFamily="34" charset="0"/>
            </a:endParaRPr>
          </a:p>
        </p:txBody>
      </p:sp>
      <p:pic>
        <p:nvPicPr>
          <p:cNvPr id="41989" name="Bild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86388" y="1189038"/>
            <a:ext cx="4821237"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uppieren 20"/>
          <p:cNvGrpSpPr/>
          <p:nvPr/>
        </p:nvGrpSpPr>
        <p:grpSpPr>
          <a:xfrm>
            <a:off x="14976862" y="11071615"/>
            <a:ext cx="7996818" cy="2495371"/>
            <a:chOff x="3159077" y="6918874"/>
            <a:chExt cx="4586895" cy="1455768"/>
          </a:xfrm>
        </p:grpSpPr>
        <p:pic>
          <p:nvPicPr>
            <p:cNvPr id="23" name="Grafik 22" descr="C:\Users\kramerk\AppData\Local\Microsoft\Windows\Temporary Internet Files\Content.Outlook\08QJRD8A\user-avatar.png"/>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36" y="6919386"/>
              <a:ext cx="1055639" cy="1055639"/>
            </a:xfrm>
            <a:prstGeom prst="rect">
              <a:avLst/>
            </a:prstGeom>
            <a:noFill/>
            <a:ln>
              <a:noFill/>
            </a:ln>
          </p:spPr>
        </p:pic>
        <p:pic>
          <p:nvPicPr>
            <p:cNvPr id="24" name="Grafik 23"/>
            <p:cNvPicPr>
              <a:picLocks noChangeAspect="1"/>
            </p:cNvPicPr>
            <p:nvPr/>
          </p:nvPicPr>
          <p:blipFill rotWithShape="1">
            <a:blip r:embed="rId6" cstate="screen">
              <a:grayscl/>
              <a:extLst>
                <a:ext uri="{28A0092B-C50C-407E-A947-70E740481C1C}">
                  <a14:useLocalDpi xmlns:a14="http://schemas.microsoft.com/office/drawing/2010/main"/>
                </a:ext>
              </a:extLst>
            </a:blip>
            <a:srcRect t="4696" b="-1"/>
            <a:stretch/>
          </p:blipFill>
          <p:spPr>
            <a:xfrm>
              <a:off x="4222456" y="6918875"/>
              <a:ext cx="1055639" cy="1055639"/>
            </a:xfrm>
            <a:prstGeom prst="rect">
              <a:avLst/>
            </a:prstGeom>
          </p:spPr>
        </p:pic>
        <p:pic>
          <p:nvPicPr>
            <p:cNvPr id="25" name="Grafik 24"/>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bwMode="auto">
            <a:xfrm>
              <a:off x="6537954" y="6918874"/>
              <a:ext cx="1055176" cy="1060947"/>
            </a:xfrm>
            <a:prstGeom prst="rect">
              <a:avLst/>
            </a:prstGeom>
            <a:ln>
              <a:noFill/>
            </a:ln>
            <a:extLst>
              <a:ext uri="{53640926-AAD7-44D8-BBD7-CCE9431645EC}">
                <a14:shadowObscured xmlns:a14="http://schemas.microsoft.com/office/drawing/2010/main"/>
              </a:ext>
            </a:extLst>
          </p:spPr>
        </p:pic>
        <p:sp>
          <p:nvSpPr>
            <p:cNvPr id="26" name="Rechteck 25"/>
            <p:cNvSpPr/>
            <p:nvPr/>
          </p:nvSpPr>
          <p:spPr>
            <a:xfrm>
              <a:off x="3159077" y="7997581"/>
              <a:ext cx="1055639" cy="377061"/>
            </a:xfrm>
            <a:prstGeom prst="rect">
              <a:avLst/>
            </a:prstGeom>
          </p:spPr>
          <p:txBody>
            <a:bodyPr wrap="square">
              <a:spAutoFit/>
            </a:bodyPr>
            <a:lstStyle/>
            <a:p>
              <a:pPr algn="ctr"/>
              <a:r>
                <a:rPr lang="en-US" sz="1800" b="1" dirty="0">
                  <a:latin typeface="Calibri Light" panose="020F0302020204030204" pitchFamily="34" charset="0"/>
                </a:rPr>
                <a:t>Johanna </a:t>
              </a:r>
              <a:br>
                <a:rPr lang="en-US" sz="1800" b="1" dirty="0">
                  <a:latin typeface="Calibri Light" panose="020F0302020204030204" pitchFamily="34" charset="0"/>
                </a:rPr>
              </a:br>
              <a:r>
                <a:rPr lang="en-US" sz="1800" b="1" dirty="0">
                  <a:latin typeface="Calibri Light" panose="020F0302020204030204" pitchFamily="34" charset="0"/>
                </a:rPr>
                <a:t>Juszak</a:t>
              </a:r>
            </a:p>
          </p:txBody>
        </p:sp>
        <p:sp>
          <p:nvSpPr>
            <p:cNvPr id="27" name="Rechteck 26"/>
            <p:cNvSpPr/>
            <p:nvPr/>
          </p:nvSpPr>
          <p:spPr>
            <a:xfrm>
              <a:off x="4090879" y="7992598"/>
              <a:ext cx="1295857" cy="377061"/>
            </a:xfrm>
            <a:prstGeom prst="rect">
              <a:avLst/>
            </a:prstGeom>
          </p:spPr>
          <p:txBody>
            <a:bodyPr wrap="square">
              <a:spAutoFit/>
            </a:bodyPr>
            <a:lstStyle/>
            <a:p>
              <a:pPr algn="ctr"/>
              <a:r>
                <a:rPr lang="en-US" sz="1800" b="1" dirty="0">
                  <a:latin typeface="Calibri Light" panose="020F0302020204030204" pitchFamily="34" charset="0"/>
                </a:rPr>
                <a:t>Engelbert </a:t>
              </a:r>
              <a:br>
                <a:rPr lang="en-US" sz="1800" b="1" dirty="0">
                  <a:latin typeface="Calibri Light" panose="020F0302020204030204" pitchFamily="34" charset="0"/>
                </a:rPr>
              </a:br>
              <a:r>
                <a:rPr lang="en-US" sz="1800" b="1" dirty="0">
                  <a:latin typeface="Calibri Light" panose="020F0302020204030204" pitchFamily="34" charset="0"/>
                </a:rPr>
                <a:t>Tomes</a:t>
              </a:r>
            </a:p>
          </p:txBody>
        </p:sp>
        <p:sp>
          <p:nvSpPr>
            <p:cNvPr id="28" name="Rechteck 27"/>
            <p:cNvSpPr/>
            <p:nvPr/>
          </p:nvSpPr>
          <p:spPr>
            <a:xfrm>
              <a:off x="5278095" y="7990930"/>
              <a:ext cx="1295857" cy="377061"/>
            </a:xfrm>
            <a:prstGeom prst="rect">
              <a:avLst/>
            </a:prstGeom>
          </p:spPr>
          <p:txBody>
            <a:bodyPr wrap="square">
              <a:spAutoFit/>
            </a:bodyPr>
            <a:lstStyle/>
            <a:p>
              <a:pPr algn="ctr"/>
              <a:r>
                <a:rPr lang="en-US" sz="1800" b="1" dirty="0">
                  <a:latin typeface="Calibri Light" panose="020F0302020204030204" pitchFamily="34" charset="0"/>
                </a:rPr>
                <a:t>Florian </a:t>
              </a:r>
              <a:br>
                <a:rPr lang="en-US" sz="1800" b="1" dirty="0">
                  <a:latin typeface="Calibri Light" panose="020F0302020204030204" pitchFamily="34" charset="0"/>
                </a:rPr>
              </a:br>
              <a:r>
                <a:rPr lang="en-US" sz="1800" b="1" dirty="0">
                  <a:latin typeface="Calibri Light" panose="020F0302020204030204" pitchFamily="34" charset="0"/>
                </a:rPr>
                <a:t>Fiessmann</a:t>
              </a:r>
            </a:p>
          </p:txBody>
        </p:sp>
        <p:sp>
          <p:nvSpPr>
            <p:cNvPr id="29" name="Rechteck 28"/>
            <p:cNvSpPr/>
            <p:nvPr/>
          </p:nvSpPr>
          <p:spPr>
            <a:xfrm>
              <a:off x="6450115" y="7990418"/>
              <a:ext cx="1295857" cy="377061"/>
            </a:xfrm>
            <a:prstGeom prst="rect">
              <a:avLst/>
            </a:prstGeom>
          </p:spPr>
          <p:txBody>
            <a:bodyPr wrap="square">
              <a:spAutoFit/>
            </a:bodyPr>
            <a:lstStyle/>
            <a:p>
              <a:pPr algn="ctr"/>
              <a:r>
                <a:rPr lang="en-US" sz="1800" b="1" dirty="0">
                  <a:latin typeface="Calibri Light" panose="020F0302020204030204" pitchFamily="34" charset="0"/>
                </a:rPr>
                <a:t>Kai </a:t>
              </a:r>
              <a:br>
                <a:rPr lang="en-US" sz="1800" b="1" dirty="0">
                  <a:latin typeface="Calibri Light" panose="020F0302020204030204" pitchFamily="34" charset="0"/>
                </a:rPr>
              </a:br>
              <a:r>
                <a:rPr lang="en-US" sz="1800" b="1" dirty="0" err="1">
                  <a:latin typeface="Calibri Light" panose="020F0302020204030204" pitchFamily="34" charset="0"/>
                </a:rPr>
                <a:t>Hinke</a:t>
              </a:r>
              <a:endParaRPr lang="en-US" sz="1800" b="1" dirty="0">
                <a:latin typeface="Calibri Light" panose="020F0302020204030204" pitchFamily="34" charset="0"/>
              </a:endParaRPr>
            </a:p>
          </p:txBody>
        </p:sp>
      </p:grpSp>
      <p:pic>
        <p:nvPicPr>
          <p:cNvPr id="4" name="Grafik 3" descr="Ein Bild, das Menschliches Gesicht, Lächeln, Person, Porträt enthält.&#10;&#10;KI-generierte Inhalte können fehlerhaft sein.">
            <a:extLst>
              <a:ext uri="{FF2B5EF4-FFF2-40B4-BE49-F238E27FC236}">
                <a16:creationId xmlns:a16="http://schemas.microsoft.com/office/drawing/2014/main" id="{A56583E9-2A32-659F-201E-8BFB8D01E77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49126" y="11055186"/>
            <a:ext cx="1592230" cy="1853190"/>
          </a:xfrm>
          <a:prstGeom prst="rect">
            <a:avLst/>
          </a:prstGeom>
        </p:spPr>
      </p:pic>
    </p:spTree>
    <p:extLst>
      <p:ext uri="{BB962C8B-B14F-4D97-AF65-F5344CB8AC3E}">
        <p14:creationId xmlns:p14="http://schemas.microsoft.com/office/powerpoint/2010/main" val="316195267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13227050" y="2624138"/>
            <a:ext cx="11160125" cy="11091862"/>
          </a:xfrm>
          <a:prstGeom prst="rect">
            <a:avLst/>
          </a:prstGeom>
          <a:solidFill>
            <a:srgbClr val="2F59A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8" name="Rechteck 7"/>
          <p:cNvSpPr/>
          <p:nvPr/>
        </p:nvSpPr>
        <p:spPr>
          <a:xfrm>
            <a:off x="13227050" y="0"/>
            <a:ext cx="11160125" cy="2624138"/>
          </a:xfrm>
          <a:prstGeom prst="rect">
            <a:avLst/>
          </a:prstGeom>
          <a:solidFill>
            <a:srgbClr val="4E7F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4820" name="Inhaltsplatzhalter 2"/>
          <p:cNvSpPr txBox="1">
            <a:spLocks/>
          </p:cNvSpPr>
          <p:nvPr/>
        </p:nvSpPr>
        <p:spPr bwMode="auto">
          <a:xfrm>
            <a:off x="14417675" y="1290638"/>
            <a:ext cx="8888413" cy="1235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eaLnBrk="1" hangingPunct="1">
              <a:buFont typeface="Arial" panose="020B0604020202020204" pitchFamily="34" charset="0"/>
              <a:buNone/>
              <a:defRPr/>
            </a:pPr>
            <a:r>
              <a:rPr lang="en-US" altLang="de-DE" sz="7200" dirty="0">
                <a:solidFill>
                  <a:schemeClr val="bg1"/>
                </a:solidFill>
                <a:latin typeface="Calibri Light" panose="020F0302020204030204" pitchFamily="34" charset="0"/>
                <a:cs typeface="Calibri Light" panose="020F0302020204030204" pitchFamily="34" charset="0"/>
              </a:rPr>
              <a:t>CM/Track</a:t>
            </a:r>
          </a:p>
          <a:p>
            <a:pPr eaLnBrk="1" hangingPunct="1">
              <a:buFont typeface="Arial" panose="020B0604020202020204" pitchFamily="34" charset="0"/>
              <a:buNone/>
              <a:defRPr/>
            </a:pPr>
            <a:endParaRPr lang="en-US" altLang="de-DE" sz="7200" dirty="0">
              <a:solidFill>
                <a:schemeClr val="bg1"/>
              </a:solidFill>
            </a:endParaRP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Advantages</a:t>
            </a: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Features</a:t>
            </a:r>
          </a:p>
          <a:p>
            <a:pPr marL="857250" indent="-857250" eaLnBrk="1" hangingPunct="1">
              <a:defRPr/>
            </a:pPr>
            <a:r>
              <a:rPr lang="en-US" altLang="de-DE" sz="6600" dirty="0">
                <a:solidFill>
                  <a:schemeClr val="bg1"/>
                </a:solidFill>
                <a:latin typeface="Calibri Light" panose="020F0302020204030204" pitchFamily="34" charset="0"/>
                <a:cs typeface="Calibri Light" panose="020F0302020204030204" pitchFamily="34" charset="0"/>
              </a:rPr>
              <a:t>Technical background</a:t>
            </a:r>
          </a:p>
        </p:txBody>
      </p:sp>
      <p:pic>
        <p:nvPicPr>
          <p:cNvPr id="3" name="Grafik 2" descr="Ein Bild, das Text, Screenshot, Software, Computersymbol enthält.&#10;&#10;KI-generierte Inhalte können fehlerhaft sein.">
            <a:extLst>
              <a:ext uri="{FF2B5EF4-FFF2-40B4-BE49-F238E27FC236}">
                <a16:creationId xmlns:a16="http://schemas.microsoft.com/office/drawing/2014/main" id="{255591E4-3973-D8A4-C4F9-BB90F873C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488" y="1586389"/>
            <a:ext cx="12472416" cy="9180576"/>
          </a:xfrm>
          <a:prstGeom prst="rect">
            <a:avLst/>
          </a:prstGeom>
        </p:spPr>
      </p:pic>
    </p:spTree>
    <p:extLst>
      <p:ext uri="{BB962C8B-B14F-4D97-AF65-F5344CB8AC3E}">
        <p14:creationId xmlns:p14="http://schemas.microsoft.com/office/powerpoint/2010/main" val="314368564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sz="7200" dirty="0">
                <a:latin typeface="Calibri Light" panose="020F0302020204030204" pitchFamily="34" charset="0"/>
                <a:cs typeface="Calibri Light" panose="020F0302020204030204" pitchFamily="34" charset="0"/>
              </a:rPr>
              <a:t>Advantages of CM/Track as a customer portal</a:t>
            </a:r>
            <a:endParaRPr lang="en-US" dirty="0"/>
          </a:p>
        </p:txBody>
      </p:sp>
      <p:sp>
        <p:nvSpPr>
          <p:cNvPr id="7" name="Inhaltsplatzhalter 2"/>
          <p:cNvSpPr txBox="1">
            <a:spLocks/>
          </p:cNvSpPr>
          <p:nvPr/>
        </p:nvSpPr>
        <p:spPr>
          <a:xfrm>
            <a:off x="1472400" y="3650400"/>
            <a:ext cx="21596147" cy="7170000"/>
          </a:xfrm>
          <a:prstGeom prst="rect">
            <a:avLst/>
          </a:prstGeom>
        </p:spPr>
        <p:txBody>
          <a:bodyPr/>
          <a:lstStyle>
            <a:lvl1pPr marL="709613" indent="-709613" algn="l" defTabSz="2436813" rtl="0" eaLnBrk="0" fontAlgn="base" hangingPunct="0">
              <a:spcBef>
                <a:spcPct val="20000"/>
              </a:spcBef>
              <a:spcAft>
                <a:spcPct val="0"/>
              </a:spcAft>
              <a:buClr>
                <a:srgbClr val="537FC2"/>
              </a:buClr>
              <a:buFont typeface="Arial" panose="020B0604020202020204" pitchFamily="34" charset="0"/>
              <a:buChar char="•"/>
              <a:defRPr sz="4500" kern="1200">
                <a:solidFill>
                  <a:schemeClr val="tx2"/>
                </a:solidFill>
                <a:latin typeface="Calibri"/>
                <a:ea typeface="MS PGothic" panose="020B0600070205080204" pitchFamily="34" charset="-128"/>
                <a:cs typeface="Calibri"/>
              </a:defRPr>
            </a:lvl1pPr>
            <a:lvl2pPr marL="1438275" indent="-727075" algn="l" defTabSz="2436813" rtl="0" eaLnBrk="0" fontAlgn="base" hangingPunct="0">
              <a:spcBef>
                <a:spcPct val="20000"/>
              </a:spcBef>
              <a:spcAft>
                <a:spcPct val="0"/>
              </a:spcAft>
              <a:buClr>
                <a:srgbClr val="537FC2"/>
              </a:buClr>
              <a:buFont typeface="Arial" panose="020B0604020202020204" pitchFamily="34" charset="0"/>
              <a:buChar char="•"/>
              <a:defRPr sz="4800" kern="1200">
                <a:solidFill>
                  <a:schemeClr val="tx2"/>
                </a:solidFill>
                <a:latin typeface="Calibri"/>
                <a:ea typeface="MS PGothic" panose="020B0600070205080204" pitchFamily="34" charset="-128"/>
                <a:cs typeface="Calibri"/>
              </a:defRPr>
            </a:lvl2pPr>
            <a:lvl3pPr marL="1920875" indent="-482600"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3pPr>
            <a:lvl4pPr marL="26273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4pPr>
            <a:lvl5pPr marL="3338513" indent="-477838" algn="l" defTabSz="2436813" rtl="0" eaLnBrk="0" fontAlgn="base" hangingPunct="0">
              <a:spcBef>
                <a:spcPct val="20000"/>
              </a:spcBef>
              <a:spcAft>
                <a:spcPct val="0"/>
              </a:spcAft>
              <a:buClr>
                <a:srgbClr val="537FC2"/>
              </a:buClr>
              <a:buFont typeface="Arial" panose="020B0604020202020204" pitchFamily="34" charset="0"/>
              <a:buChar char="•"/>
              <a:defRPr sz="43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Communicate with your customers via CM/Track</a:t>
            </a:r>
          </a:p>
          <a:p>
            <a:r>
              <a:rPr lang="en-US" sz="3600" dirty="0">
                <a:solidFill>
                  <a:srgbClr val="537FC2"/>
                </a:solidFill>
                <a:latin typeface="Calibri Light" panose="020F0302020204030204" pitchFamily="34" charset="0"/>
                <a:cs typeface="Calibri Light" panose="020F0302020204030204" pitchFamily="34" charset="0"/>
              </a:rPr>
              <a:t>Proactive customer communication</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Use FAQs and news to publish important information for your customers to reduce the number of created cases.</a:t>
            </a:r>
          </a:p>
          <a:p>
            <a:r>
              <a:rPr lang="en-US" sz="3600" dirty="0">
                <a:solidFill>
                  <a:srgbClr val="537FC2"/>
                </a:solidFill>
                <a:latin typeface="Calibri Light" panose="020F0302020204030204" pitchFamily="34" charset="0"/>
                <a:cs typeface="Calibri Light" panose="020F0302020204030204" pitchFamily="34" charset="0"/>
              </a:rPr>
              <a:t>Close involvement of the customers in the business process</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Integrate your customers into the processing of their requests by using workflow activities and forms to speed up work on the cases.</a:t>
            </a:r>
          </a:p>
          <a:p>
            <a:r>
              <a:rPr lang="en-US" sz="3600" dirty="0">
                <a:solidFill>
                  <a:srgbClr val="537FC2"/>
                </a:solidFill>
                <a:latin typeface="Calibri Light" panose="020F0302020204030204" pitchFamily="34" charset="0"/>
                <a:cs typeface="Calibri Light" panose="020F0302020204030204" pitchFamily="34" charset="0"/>
              </a:rPr>
              <a:t>Numerous use cases</a:t>
            </a:r>
            <a:br>
              <a:rPr lang="en-US" sz="3600" dirty="0">
                <a:latin typeface="Calibri Light" panose="020F0302020204030204" pitchFamily="34" charset="0"/>
                <a:cs typeface="Calibri Light" panose="020F0302020204030204" pitchFamily="34" charset="0"/>
              </a:rPr>
            </a:br>
            <a:r>
              <a:rPr lang="en-US" sz="3600" dirty="0">
                <a:latin typeface="Calibri Light" panose="020F0302020204030204" pitchFamily="34" charset="0"/>
                <a:cs typeface="Calibri Light" panose="020F0302020204030204" pitchFamily="34" charset="0"/>
              </a:rPr>
              <a:t>CM/Track can be used both for internal and external customers. For example:</a:t>
            </a:r>
          </a:p>
          <a:p>
            <a:pPr lvl="1"/>
            <a:r>
              <a:rPr lang="en-US" sz="3600" dirty="0">
                <a:latin typeface="Calibri Light" panose="020F0302020204030204" pitchFamily="34" charset="0"/>
                <a:cs typeface="Calibri Light" panose="020F0302020204030204" pitchFamily="34" charset="0"/>
              </a:rPr>
              <a:t>Internal: IT helpdesk and service desk, procurement processes (LDAP integration is possible)</a:t>
            </a:r>
          </a:p>
          <a:p>
            <a:pPr lvl="1"/>
            <a:r>
              <a:rPr lang="en-US" sz="3600" dirty="0">
                <a:latin typeface="Calibri Light" panose="020F0302020204030204" pitchFamily="34" charset="0"/>
                <a:cs typeface="Calibri Light" panose="020F0302020204030204" pitchFamily="34" charset="0"/>
              </a:rPr>
              <a:t>External: customer, reseller and partner portals</a:t>
            </a:r>
          </a:p>
        </p:txBody>
      </p:sp>
    </p:spTree>
    <p:extLst>
      <p:ext uri="{BB962C8B-B14F-4D97-AF65-F5344CB8AC3E}">
        <p14:creationId xmlns:p14="http://schemas.microsoft.com/office/powerpoint/2010/main" val="328893483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en-US" altLang="de-DE" sz="7500" dirty="0">
                <a:latin typeface="Calibri Light" panose="020F0302020204030204" pitchFamily="34" charset="0"/>
                <a:cs typeface="Calibri Light" panose="020F0302020204030204" pitchFamily="34" charset="0"/>
              </a:rPr>
              <a:t>Features of CM/Track</a:t>
            </a:r>
            <a:r>
              <a:rPr lang="de-DE" altLang="de-DE" sz="7500" dirty="0">
                <a:latin typeface="Calibri Light" panose="020F0302020204030204" pitchFamily="34" charset="0"/>
                <a:cs typeface="Calibri Light" panose="020F0302020204030204" pitchFamily="34" charset="0"/>
              </a:rPr>
              <a:t> </a:t>
            </a:r>
            <a:r>
              <a:rPr lang="en-US" altLang="de-DE" sz="8000" dirty="0">
                <a:latin typeface="Calibri Light" panose="020F0302020204030204" pitchFamily="34" charset="0"/>
                <a:cs typeface="Calibri Light" panose="020F0302020204030204" pitchFamily="34" charset="0"/>
              </a:rPr>
              <a:t>–</a:t>
            </a:r>
            <a:r>
              <a:rPr lang="de-DE" altLang="de-DE" sz="7500" dirty="0">
                <a:latin typeface="Calibri Light" panose="020F0302020204030204" pitchFamily="34" charset="0"/>
                <a:cs typeface="Calibri Light" panose="020F0302020204030204" pitchFamily="34" charset="0"/>
              </a:rPr>
              <a:t> </a:t>
            </a:r>
            <a:r>
              <a:rPr lang="en-US" altLang="de-DE" sz="7500" dirty="0">
                <a:latin typeface="Calibri Light" panose="020F0302020204030204" pitchFamily="34" charset="0"/>
                <a:cs typeface="Calibri Light" panose="020F0302020204030204" pitchFamily="34" charset="0"/>
              </a:rPr>
              <a:t>start page</a:t>
            </a:r>
            <a:endParaRPr lang="en-US" altLang="de-DE" sz="7500" dirty="0">
              <a:solidFill>
                <a:srgbClr val="F5CB2D"/>
              </a:solidFill>
              <a:latin typeface="Calibri Light" panose="020F0302020204030204" pitchFamily="34" charset="0"/>
              <a:cs typeface="Calibri Light" panose="020F0302020204030204" pitchFamily="34" charset="0"/>
            </a:endParaRPr>
          </a:p>
        </p:txBody>
      </p:sp>
      <p:sp>
        <p:nvSpPr>
          <p:cNvPr id="17411" name="Inhaltsplatzhalter 2"/>
          <p:cNvSpPr>
            <a:spLocks noGrp="1"/>
          </p:cNvSpPr>
          <p:nvPr>
            <p:ph idx="1"/>
          </p:nvPr>
        </p:nvSpPr>
        <p:spPr>
          <a:xfrm>
            <a:off x="703643" y="3097700"/>
            <a:ext cx="12742049" cy="8954091"/>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Start page with everything your customers need</a:t>
            </a:r>
            <a:endParaRPr lang="en-US" altLang="de-DE" sz="3600" dirty="0">
              <a:solidFill>
                <a:srgbClr val="F5CB2D"/>
              </a:solidFill>
              <a:latin typeface="Calibri Light" panose="020F0302020204030204" pitchFamily="34" charset="0"/>
              <a:cs typeface="Calibri Light" panose="020F0302020204030204" pitchFamily="34" charset="0"/>
            </a:endParaRPr>
          </a:p>
          <a:p>
            <a:pPr marL="0" indent="0">
              <a:buNone/>
              <a:defRPr/>
            </a:pPr>
            <a:r>
              <a:rPr lang="en-US" sz="3600" dirty="0">
                <a:latin typeface="Calibri Light" panose="020F0302020204030204" pitchFamily="34" charset="0"/>
                <a:cs typeface="Calibri Light" panose="020F0302020204030204" pitchFamily="34" charset="0"/>
              </a:rPr>
              <a:t>The new start page of CM/Track is intuitive and easy to use. Your customers can take advantage of several features:</a:t>
            </a:r>
          </a:p>
          <a:p>
            <a:pPr>
              <a:defRPr/>
            </a:pPr>
            <a:r>
              <a:rPr lang="en-US" sz="3600" dirty="0">
                <a:latin typeface="Calibri Light" panose="020F0302020204030204" pitchFamily="34" charset="0"/>
                <a:cs typeface="Calibri Light" panose="020F0302020204030204" pitchFamily="34" charset="0"/>
              </a:rPr>
              <a:t>Direct case creation in specific queues</a:t>
            </a:r>
          </a:p>
          <a:p>
            <a:pPr>
              <a:defRPr/>
            </a:pPr>
            <a:r>
              <a:rPr lang="en-US" sz="3600" dirty="0">
                <a:latin typeface="Calibri Light" panose="020F0302020204030204" pitchFamily="34" charset="0"/>
                <a:cs typeface="Calibri Light" panose="020F0302020204030204" pitchFamily="34" charset="0"/>
              </a:rPr>
              <a:t>Search feature covering all cases of the user and the FAQs</a:t>
            </a:r>
          </a:p>
          <a:p>
            <a:pPr>
              <a:defRPr/>
            </a:pPr>
            <a:r>
              <a:rPr lang="en-US" sz="3600" dirty="0">
                <a:latin typeface="Calibri Light" panose="020F0302020204030204" pitchFamily="34" charset="0"/>
                <a:cs typeface="Calibri Light" panose="020F0302020204030204" pitchFamily="34" charset="0"/>
              </a:rPr>
              <a:t>News feature</a:t>
            </a:r>
          </a:p>
          <a:p>
            <a:pPr marL="0" indent="0">
              <a:buNone/>
              <a:defRPr/>
            </a:pPr>
            <a:r>
              <a:rPr lang="en-US" sz="3600" dirty="0">
                <a:latin typeface="Calibri Light" panose="020F0302020204030204" pitchFamily="34" charset="0"/>
                <a:cs typeface="Calibri Light" panose="020F0302020204030204" pitchFamily="34" charset="0"/>
              </a:rPr>
              <a:t>Use the extensive configuration options regarding the layout and content of the start page:</a:t>
            </a:r>
          </a:p>
          <a:p>
            <a:pPr>
              <a:defRPr/>
            </a:pPr>
            <a:r>
              <a:rPr lang="en-US" sz="3600" dirty="0">
                <a:latin typeface="Calibri Light" panose="020F0302020204030204" pitchFamily="34" charset="0"/>
                <a:cs typeface="Calibri Light" panose="020F0302020204030204" pitchFamily="34" charset="0"/>
              </a:rPr>
              <a:t>Determine the GUI texts</a:t>
            </a:r>
          </a:p>
          <a:p>
            <a:pPr>
              <a:defRPr/>
            </a:pPr>
            <a:r>
              <a:rPr lang="en-US" sz="3600" dirty="0">
                <a:latin typeface="Calibri Light" panose="020F0302020204030204" pitchFamily="34" charset="0"/>
                <a:ea typeface="Calibri Light" panose="020F0302020204030204" pitchFamily="34" charset="0"/>
                <a:cs typeface="Calibri Light" panose="020F0302020204030204" pitchFamily="34" charset="0"/>
              </a:rPr>
              <a:t>Define your own tiles for various application areas.</a:t>
            </a:r>
          </a:p>
          <a:p>
            <a:pPr>
              <a:defRPr/>
            </a:pPr>
            <a:r>
              <a:rPr lang="en-US" sz="3600" dirty="0">
                <a:latin typeface="Calibri Light" panose="020F0302020204030204" pitchFamily="34" charset="0"/>
                <a:cs typeface="Calibri Light" panose="020F0302020204030204" pitchFamily="34" charset="0"/>
              </a:rPr>
              <a:t>Set the color and displayed information for the news entries</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5</a:t>
            </a:fld>
            <a:endParaRPr lang="de-DE" altLang="de-DE" sz="4800">
              <a:solidFill>
                <a:schemeClr val="bg1"/>
              </a:solidFill>
              <a:latin typeface="Calibri Light" panose="020F0302020204030204" pitchFamily="34" charset="0"/>
              <a:cs typeface="Calibri Light" panose="020F0302020204030204" pitchFamily="34" charset="0"/>
            </a:endParaRPr>
          </a:p>
        </p:txBody>
      </p:sp>
      <p:pic>
        <p:nvPicPr>
          <p:cNvPr id="5" name="Grafik 4" descr="Ein Bild, das Text, Screenshot, Software, Computersymbol enthält.&#10;&#10;KI-generierte Inhalte können fehlerhaft sein.">
            <a:extLst>
              <a:ext uri="{FF2B5EF4-FFF2-40B4-BE49-F238E27FC236}">
                <a16:creationId xmlns:a16="http://schemas.microsoft.com/office/drawing/2014/main" id="{1F74B257-116E-FB64-913C-E051792FC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5692" y="3500853"/>
            <a:ext cx="10256406" cy="7531200"/>
          </a:xfrm>
          <a:prstGeom prst="rect">
            <a:avLst/>
          </a:prstGeom>
        </p:spPr>
      </p:pic>
    </p:spTree>
    <p:extLst>
      <p:ext uri="{BB962C8B-B14F-4D97-AF65-F5344CB8AC3E}">
        <p14:creationId xmlns:p14="http://schemas.microsoft.com/office/powerpoint/2010/main" val="445144291"/>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25283" y="3376768"/>
            <a:ext cx="22263292" cy="8800367"/>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Keep an overview of all cases</a:t>
            </a:r>
            <a:endParaRPr lang="en-US" altLang="de-DE" sz="3600" dirty="0">
              <a:solidFill>
                <a:srgbClr val="F5CB2D"/>
              </a:solidFill>
              <a:latin typeface="Calibri Light" panose="020F0302020204030204" pitchFamily="34" charset="0"/>
              <a:cs typeface="Calibri Light" panose="020F0302020204030204" pitchFamily="34" charset="0"/>
            </a:endParaRPr>
          </a:p>
          <a:p>
            <a:pPr marL="0" indent="0">
              <a:buNone/>
              <a:defRPr/>
            </a:pPr>
            <a:r>
              <a:rPr lang="en-US" sz="3600" dirty="0">
                <a:latin typeface="Calibri Light" panose="020F0302020204030204" pitchFamily="34" charset="0"/>
                <a:cs typeface="Calibri Light" panose="020F0302020204030204" pitchFamily="34" charset="0"/>
              </a:rPr>
              <a:t>The case list shows all the cases of the user. The processing status (scope) and the basic data, such as subject, queue and creation date, are directly visible. In addition, the case list provides the following features:</a:t>
            </a:r>
          </a:p>
          <a:p>
            <a:pPr marL="0" indent="0">
              <a:buNone/>
              <a:defRPr/>
            </a:pPr>
            <a:endParaRPr lang="en-US" sz="3600" dirty="0">
              <a:latin typeface="Calibri Light" panose="020F0302020204030204" pitchFamily="34" charset="0"/>
              <a:cs typeface="Calibri Light" panose="020F0302020204030204" pitchFamily="34" charset="0"/>
            </a:endParaRPr>
          </a:p>
          <a:p>
            <a:pPr>
              <a:defRPr/>
            </a:pPr>
            <a:r>
              <a:rPr lang="en-US" sz="3600" dirty="0">
                <a:latin typeface="Calibri Light" panose="020F0302020204030204" pitchFamily="34" charset="0"/>
                <a:cs typeface="Calibri Light" panose="020F0302020204030204" pitchFamily="34" charset="0"/>
              </a:rPr>
              <a:t>Display the cases of the user or all cases of the user‘s</a:t>
            </a:r>
          </a:p>
          <a:p>
            <a:pPr marL="0" indent="0">
              <a:buNone/>
              <a:defRPr/>
            </a:pPr>
            <a:r>
              <a:rPr lang="en-US" sz="3600" dirty="0">
                <a:latin typeface="Calibri Light" panose="020F0302020204030204" pitchFamily="34" charset="0"/>
                <a:cs typeface="Calibri Light" panose="020F0302020204030204" pitchFamily="34" charset="0"/>
              </a:rPr>
              <a:t>       company</a:t>
            </a:r>
          </a:p>
          <a:p>
            <a:pPr>
              <a:defRPr/>
            </a:pPr>
            <a:r>
              <a:rPr lang="en-US" sz="3600" dirty="0">
                <a:latin typeface="Calibri Light" panose="020F0302020204030204" pitchFamily="34" charset="0"/>
                <a:cs typeface="Calibri Light" panose="020F0302020204030204" pitchFamily="34" charset="0"/>
              </a:rPr>
              <a:t>Search for cases</a:t>
            </a:r>
          </a:p>
          <a:p>
            <a:pPr>
              <a:defRPr/>
            </a:pPr>
            <a:r>
              <a:rPr lang="en-US" sz="3600" dirty="0">
                <a:latin typeface="Calibri Light" panose="020F0302020204030204" pitchFamily="34" charset="0"/>
                <a:cs typeface="Calibri Light" panose="020F0302020204030204" pitchFamily="34" charset="0"/>
              </a:rPr>
              <a:t>Filter by queue and status (open / closed)</a:t>
            </a:r>
          </a:p>
          <a:p>
            <a:pPr>
              <a:defRPr/>
            </a:pPr>
            <a:r>
              <a:rPr lang="en-US" sz="3600" dirty="0">
                <a:latin typeface="Calibri Light" panose="020F0302020204030204" pitchFamily="34" charset="0"/>
                <a:cs typeface="Calibri Light" panose="020F0302020204030204" pitchFamily="34" charset="0"/>
              </a:rPr>
              <a:t>Sort by different criteria</a:t>
            </a:r>
          </a:p>
          <a:p>
            <a:pPr marL="0" indent="0">
              <a:buNone/>
              <a:defRPr/>
            </a:pPr>
            <a:r>
              <a:rPr lang="en-US" sz="3600" dirty="0">
                <a:latin typeface="Calibri Light" panose="020F0302020204030204" pitchFamily="34" charset="0"/>
                <a:cs typeface="Calibri Light" panose="020F0302020204030204" pitchFamily="34" charset="0"/>
              </a:rPr>
              <a:t>The user can click a case to see its details.</a:t>
            </a:r>
          </a:p>
          <a:p>
            <a:pPr marL="0" indent="0">
              <a:buNone/>
              <a:defRPr/>
            </a:pPr>
            <a:endParaRPr lang="en-US" sz="3600" dirty="0">
              <a:latin typeface="Calibri Light" panose="020F0302020204030204" pitchFamily="34" charset="0"/>
              <a:cs typeface="Calibri Light" panose="020F0302020204030204" pitchFamily="34" charset="0"/>
            </a:endParaRP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6</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8" name="Titel 1">
            <a:extLst>
              <a:ext uri="{FF2B5EF4-FFF2-40B4-BE49-F238E27FC236}">
                <a16:creationId xmlns:a16="http://schemas.microsoft.com/office/drawing/2014/main" id="{118AE34C-B09B-4B92-9EE5-4C51DF0B2115}"/>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CM/Track</a:t>
            </a:r>
            <a:r>
              <a:rPr lang="de-DE" altLang="de-DE" sz="7500" dirty="0">
                <a:latin typeface="Calibri Light" panose="020F0302020204030204" pitchFamily="34" charset="0"/>
                <a:cs typeface="Calibri Light" panose="020F0302020204030204" pitchFamily="34" charset="0"/>
              </a:rPr>
              <a:t> </a:t>
            </a:r>
            <a:r>
              <a:rPr lang="en-US" altLang="de-DE" sz="8000" dirty="0">
                <a:latin typeface="Calibri Light" panose="020F0302020204030204" pitchFamily="34" charset="0"/>
                <a:cs typeface="Calibri Light" panose="020F0302020204030204" pitchFamily="34" charset="0"/>
              </a:rPr>
              <a:t>–</a:t>
            </a:r>
            <a:r>
              <a:rPr lang="de-DE" altLang="de-DE" sz="7500" dirty="0">
                <a:latin typeface="Calibri Light" panose="020F0302020204030204" pitchFamily="34" charset="0"/>
                <a:cs typeface="Calibri Light" panose="020F0302020204030204" pitchFamily="34" charset="0"/>
              </a:rPr>
              <a:t> </a:t>
            </a:r>
            <a:r>
              <a:rPr lang="en-US" altLang="de-DE" sz="7500" dirty="0">
                <a:latin typeface="Calibri Light" panose="020F0302020204030204" pitchFamily="34" charset="0"/>
                <a:cs typeface="Calibri Light" panose="020F0302020204030204" pitchFamily="34" charset="0"/>
              </a:rPr>
              <a:t>case list</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3" name="Grafik 2" descr="Ein Bild, das Text, Software, Zahl, Webseite enthält.&#10;&#10;KI-generierte Inhalte können fehlerhaft sein.">
            <a:extLst>
              <a:ext uri="{FF2B5EF4-FFF2-40B4-BE49-F238E27FC236}">
                <a16:creationId xmlns:a16="http://schemas.microsoft.com/office/drawing/2014/main" id="{A7353C15-2A9F-7512-EBA7-B81ED6C14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2692" y="5797295"/>
            <a:ext cx="12409200" cy="5345212"/>
          </a:xfrm>
          <a:prstGeom prst="rect">
            <a:avLst/>
          </a:prstGeom>
        </p:spPr>
      </p:pic>
      <p:sp>
        <p:nvSpPr>
          <p:cNvPr id="5" name="Textfeld 4">
            <a:extLst>
              <a:ext uri="{FF2B5EF4-FFF2-40B4-BE49-F238E27FC236}">
                <a16:creationId xmlns:a16="http://schemas.microsoft.com/office/drawing/2014/main" id="{A8922F24-6EFC-639D-D7DC-94B8037A3450}"/>
              </a:ext>
            </a:extLst>
          </p:cNvPr>
          <p:cNvSpPr txBox="1"/>
          <p:nvPr/>
        </p:nvSpPr>
        <p:spPr>
          <a:xfrm>
            <a:off x="5010912" y="8668512"/>
            <a:ext cx="184731" cy="400110"/>
          </a:xfrm>
          <a:prstGeom prst="rect">
            <a:avLst/>
          </a:prstGeom>
          <a:noFill/>
        </p:spPr>
        <p:txBody>
          <a:bodyPr wrap="square" rtlCol="0">
            <a:spAutoFit/>
          </a:bodyPr>
          <a:lstStyle/>
          <a:p>
            <a:endParaRPr lang="de-DE" sz="20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92842019"/>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664939" y="3227207"/>
            <a:ext cx="9670541" cy="9271381"/>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Allow your customers to open cases </a:t>
            </a:r>
          </a:p>
          <a:p>
            <a:pPr marL="0" indent="0">
              <a:buFont typeface="Arial"/>
              <a:buNone/>
              <a:defRPr/>
            </a:pPr>
            <a:r>
              <a:rPr lang="en-US" sz="3600" dirty="0">
                <a:latin typeface="Calibri Light" panose="020F0302020204030204" pitchFamily="34" charset="0"/>
                <a:cs typeface="Calibri Light" panose="020F0302020204030204" pitchFamily="34" charset="0"/>
              </a:rPr>
              <a:t>Give your customers the opportunity to create cases on their own. This way, you can save time because, instead of an email or phone call, you directly receive a case with all the required data. </a:t>
            </a:r>
          </a:p>
          <a:p>
            <a:pPr>
              <a:defRPr/>
            </a:pPr>
            <a:r>
              <a:rPr lang="en-US" sz="3600" dirty="0">
                <a:latin typeface="Calibri Light" panose="020F0302020204030204" pitchFamily="34" charset="0"/>
                <a:cs typeface="Calibri Light" panose="020F0302020204030204" pitchFamily="34" charset="0"/>
              </a:rPr>
              <a:t>You define the queues in which the customers can create cases and the fields which they need to fill out.</a:t>
            </a:r>
          </a:p>
          <a:p>
            <a:pPr>
              <a:defRPr/>
            </a:pPr>
            <a:r>
              <a:rPr lang="en-US" sz="3600" dirty="0">
                <a:latin typeface="Calibri Light" panose="020F0302020204030204" pitchFamily="34" charset="0"/>
                <a:cs typeface="Calibri Light" panose="020F0302020204030204" pitchFamily="34" charset="0"/>
              </a:rPr>
              <a:t>Your customers enter the respective data and write a comment.</a:t>
            </a:r>
          </a:p>
          <a:p>
            <a:pPr>
              <a:defRPr/>
            </a:pPr>
            <a:r>
              <a:rPr lang="en-US" sz="3600" dirty="0">
                <a:latin typeface="Calibri Light" panose="020F0302020204030204" pitchFamily="34" charset="0"/>
                <a:cs typeface="Calibri Light" panose="020F0302020204030204" pitchFamily="34" charset="0"/>
              </a:rPr>
              <a:t>Optionally, your customers can attach additional documents.</a:t>
            </a:r>
          </a:p>
          <a:p>
            <a:pPr marL="0" indent="0">
              <a:buNone/>
              <a:defRPr/>
            </a:pPr>
            <a:r>
              <a:rPr lang="en-US" sz="3600" dirty="0">
                <a:latin typeface="Calibri Light" panose="020F0302020204030204" pitchFamily="34" charset="0"/>
                <a:cs typeface="Calibri Light" panose="020F0302020204030204" pitchFamily="34" charset="0"/>
              </a:rPr>
              <a:t>You can then work on the cases as usual in the Web Client.</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7</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8" name="Titel 1">
            <a:extLst>
              <a:ext uri="{FF2B5EF4-FFF2-40B4-BE49-F238E27FC236}">
                <a16:creationId xmlns:a16="http://schemas.microsoft.com/office/drawing/2014/main" id="{859DA940-FEF9-4F4A-A7FF-B424B073AC74}"/>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CM/Track</a:t>
            </a:r>
            <a:r>
              <a:rPr lang="de-DE" altLang="de-DE" sz="7500" dirty="0">
                <a:latin typeface="Calibri Light" panose="020F0302020204030204" pitchFamily="34" charset="0"/>
                <a:cs typeface="Calibri Light" panose="020F0302020204030204" pitchFamily="34" charset="0"/>
              </a:rPr>
              <a:t> </a:t>
            </a:r>
            <a:r>
              <a:rPr lang="en-US" altLang="de-DE" sz="8000" dirty="0">
                <a:latin typeface="Calibri Light" panose="020F0302020204030204" pitchFamily="34" charset="0"/>
                <a:cs typeface="Calibri Light" panose="020F0302020204030204" pitchFamily="34" charset="0"/>
              </a:rPr>
              <a:t>–</a:t>
            </a:r>
            <a:r>
              <a:rPr lang="de-DE" altLang="de-DE" sz="7500" dirty="0">
                <a:latin typeface="Calibri Light" panose="020F0302020204030204" pitchFamily="34" charset="0"/>
                <a:cs typeface="Calibri Light" panose="020F0302020204030204" pitchFamily="34" charset="0"/>
              </a:rPr>
              <a:t> </a:t>
            </a:r>
            <a:r>
              <a:rPr lang="en-US" altLang="de-DE" sz="7500" dirty="0">
                <a:latin typeface="Calibri Light" panose="020F0302020204030204" pitchFamily="34" charset="0"/>
                <a:cs typeface="Calibri Light" panose="020F0302020204030204" pitchFamily="34" charset="0"/>
              </a:rPr>
              <a:t>case creation</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9" name="Grafik 8" descr="Ein Bild, das Text, Screenshot, Software, Computer enthält.&#10;&#10;KI-generierte Inhalte können fehlerhaft sein.">
            <a:extLst>
              <a:ext uri="{FF2B5EF4-FFF2-40B4-BE49-F238E27FC236}">
                <a16:creationId xmlns:a16="http://schemas.microsoft.com/office/drawing/2014/main" id="{544DC3CF-0E9A-00ED-C895-FA823FB4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0636" y="3757444"/>
            <a:ext cx="12891600" cy="7004387"/>
          </a:xfrm>
          <a:prstGeom prst="rect">
            <a:avLst/>
          </a:prstGeom>
        </p:spPr>
      </p:pic>
    </p:spTree>
    <p:extLst>
      <p:ext uri="{BB962C8B-B14F-4D97-AF65-F5344CB8AC3E}">
        <p14:creationId xmlns:p14="http://schemas.microsoft.com/office/powerpoint/2010/main" val="104620820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Inhaltsplatzhalter 2"/>
          <p:cNvSpPr>
            <a:spLocks noGrp="1"/>
          </p:cNvSpPr>
          <p:nvPr>
            <p:ph idx="1"/>
          </p:nvPr>
        </p:nvSpPr>
        <p:spPr>
          <a:xfrm>
            <a:off x="726978" y="3432045"/>
            <a:ext cx="11466610" cy="9045576"/>
          </a:xfrm>
        </p:spPr>
        <p:txBody>
          <a:body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Allow your customers to track their cases</a:t>
            </a:r>
          </a:p>
          <a:p>
            <a:pPr marL="0" indent="0">
              <a:buFont typeface="Arial"/>
              <a:buNone/>
              <a:defRPr/>
            </a:pPr>
            <a:r>
              <a:rPr lang="en-US" sz="3600" dirty="0">
                <a:latin typeface="Calibri Light" panose="020F0302020204030204" pitchFamily="34" charset="0"/>
                <a:cs typeface="Calibri Light" panose="020F0302020204030204" pitchFamily="34" charset="0"/>
              </a:rPr>
              <a:t>Your users see the current processing status of a case in the case details. This way, your customers can obtain information about their requests in a convenient way at any time. The following information is displayed:</a:t>
            </a:r>
          </a:p>
          <a:p>
            <a:pPr>
              <a:defRPr/>
            </a:pPr>
            <a:r>
              <a:rPr lang="en-US" sz="3600" dirty="0">
                <a:latin typeface="Calibri Light" panose="020F0302020204030204" pitchFamily="34" charset="0"/>
                <a:cs typeface="Calibri Light" panose="020F0302020204030204" pitchFamily="34" charset="0"/>
              </a:rPr>
              <a:t>Comments</a:t>
            </a:r>
          </a:p>
          <a:p>
            <a:pPr>
              <a:defRPr/>
            </a:pPr>
            <a:r>
              <a:rPr lang="en-US" sz="3600" dirty="0">
                <a:latin typeface="Calibri Light" panose="020F0302020204030204" pitchFamily="34" charset="0"/>
                <a:cs typeface="Calibri Light" panose="020F0302020204030204" pitchFamily="34" charset="0"/>
              </a:rPr>
              <a:t>Emails</a:t>
            </a:r>
          </a:p>
          <a:p>
            <a:pPr>
              <a:defRPr/>
            </a:pPr>
            <a:r>
              <a:rPr lang="en-US" sz="3600" dirty="0">
                <a:latin typeface="Calibri Light" panose="020F0302020204030204" pitchFamily="34" charset="0"/>
                <a:cs typeface="Calibri Light" panose="020F0302020204030204" pitchFamily="34" charset="0"/>
              </a:rPr>
              <a:t>Fields filled by the engineer</a:t>
            </a:r>
          </a:p>
          <a:p>
            <a:pPr marL="0" indent="0">
              <a:buNone/>
              <a:defRPr/>
            </a:pPr>
            <a:r>
              <a:rPr lang="en-US" sz="3600" dirty="0">
                <a:latin typeface="Calibri Light" panose="020F0302020204030204" pitchFamily="34" charset="0"/>
                <a:cs typeface="Calibri Light" panose="020F0302020204030204" pitchFamily="34" charset="0"/>
              </a:rPr>
              <a:t>The engineer in the Web Client decides which comments and emails should be shown in CM/Track.</a:t>
            </a:r>
          </a:p>
          <a:p>
            <a:pPr marL="0" indent="0">
              <a:buNone/>
              <a:defRPr/>
            </a:pPr>
            <a:r>
              <a:rPr lang="en-US" sz="3600" dirty="0">
                <a:latin typeface="Calibri Light" panose="020F0302020204030204" pitchFamily="34" charset="0"/>
                <a:cs typeface="Calibri Light" panose="020F0302020204030204" pitchFamily="34" charset="0"/>
              </a:rPr>
              <a:t>In addition, the customer can add comments and attachments, which are then displayed in the Web Client.</a:t>
            </a:r>
          </a:p>
        </p:txBody>
      </p:sp>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8</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8" name="Titel 1">
            <a:extLst>
              <a:ext uri="{FF2B5EF4-FFF2-40B4-BE49-F238E27FC236}">
                <a16:creationId xmlns:a16="http://schemas.microsoft.com/office/drawing/2014/main" id="{6DF68ECB-0B6F-49E0-B355-1F273C774166}"/>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CM/Track</a:t>
            </a:r>
            <a:r>
              <a:rPr lang="de-DE" altLang="de-DE" sz="7500" dirty="0">
                <a:latin typeface="Calibri Light" panose="020F0302020204030204" pitchFamily="34" charset="0"/>
                <a:cs typeface="Calibri Light" panose="020F0302020204030204" pitchFamily="34" charset="0"/>
              </a:rPr>
              <a:t> </a:t>
            </a:r>
            <a:r>
              <a:rPr lang="en-US" altLang="de-DE" sz="8000" dirty="0">
                <a:latin typeface="Calibri Light" panose="020F0302020204030204" pitchFamily="34" charset="0"/>
                <a:cs typeface="Calibri Light" panose="020F0302020204030204" pitchFamily="34" charset="0"/>
              </a:rPr>
              <a:t>–</a:t>
            </a:r>
            <a:r>
              <a:rPr lang="de-DE" altLang="de-DE" sz="7500" dirty="0">
                <a:latin typeface="Calibri Light" panose="020F0302020204030204" pitchFamily="34" charset="0"/>
                <a:cs typeface="Calibri Light" panose="020F0302020204030204" pitchFamily="34" charset="0"/>
              </a:rPr>
              <a:t> </a:t>
            </a:r>
            <a:r>
              <a:rPr lang="en-US" altLang="de-DE" sz="7500" dirty="0">
                <a:latin typeface="Calibri Light" panose="020F0302020204030204" pitchFamily="34" charset="0"/>
                <a:cs typeface="Calibri Light" panose="020F0302020204030204" pitchFamily="34" charset="0"/>
              </a:rPr>
              <a:t>case details</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5" name="Grafik 4" descr="Ein Bild, das Text, Screenshot, Software, Webseite enthält.&#10;&#10;KI-generierte Inhalte können fehlerhaft sein.">
            <a:extLst>
              <a:ext uri="{FF2B5EF4-FFF2-40B4-BE49-F238E27FC236}">
                <a16:creationId xmlns:a16="http://schemas.microsoft.com/office/drawing/2014/main" id="{3C11CE9E-5BF8-89E2-0D3B-36851272E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2102" y="3432045"/>
            <a:ext cx="11098096" cy="8240400"/>
          </a:xfrm>
          <a:prstGeom prst="rect">
            <a:avLst/>
          </a:prstGeom>
        </p:spPr>
      </p:pic>
    </p:spTree>
    <p:extLst>
      <p:ext uri="{BB962C8B-B14F-4D97-AF65-F5344CB8AC3E}">
        <p14:creationId xmlns:p14="http://schemas.microsoft.com/office/powerpoint/2010/main" val="161923056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415500" y="12255500"/>
            <a:ext cx="962025" cy="963613"/>
          </a:xfrm>
          <a:prstGeom prst="ellipse">
            <a:avLst/>
          </a:prstGeom>
          <a:solidFill>
            <a:schemeClr val="bg2">
              <a:lumMod val="9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a:p>
        </p:txBody>
      </p:sp>
      <p:sp>
        <p:nvSpPr>
          <p:cNvPr id="20485" name="Foliennummernplatzhalter 5"/>
          <p:cNvSpPr>
            <a:spLocks noGrp="1"/>
          </p:cNvSpPr>
          <p:nvPr/>
        </p:nvSpPr>
        <p:spPr bwMode="auto">
          <a:xfrm>
            <a:off x="22366288" y="12252325"/>
            <a:ext cx="10795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537FC2"/>
              </a:buClr>
              <a:buFont typeface="Arial" panose="020B0604020202020204" pitchFamily="34" charset="0"/>
              <a:buChar char="•"/>
              <a:defRPr sz="4500">
                <a:solidFill>
                  <a:schemeClr val="tx2"/>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spcBef>
                <a:spcPct val="20000"/>
              </a:spcBef>
              <a:buClr>
                <a:srgbClr val="537FC2"/>
              </a:buClr>
              <a:buFont typeface="Arial" panose="020B0604020202020204" pitchFamily="34" charset="0"/>
              <a:buChar char="•"/>
              <a:defRPr sz="4800">
                <a:solidFill>
                  <a:schemeClr val="tx2"/>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spcBef>
                <a:spcPct val="20000"/>
              </a:spcBef>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6pPr>
            <a:lvl7pPr marL="29718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7pPr>
            <a:lvl8pPr marL="34290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8pPr>
            <a:lvl9pPr marL="3886200" indent="-228600" defTabSz="2436813" eaLnBrk="0" fontAlgn="base" hangingPunct="0">
              <a:spcBef>
                <a:spcPct val="20000"/>
              </a:spcBef>
              <a:spcAft>
                <a:spcPct val="0"/>
              </a:spcAft>
              <a:buClr>
                <a:srgbClr val="537FC2"/>
              </a:buClr>
              <a:buFont typeface="Arial" panose="020B0604020202020204" pitchFamily="34" charset="0"/>
              <a:buChar char="•"/>
              <a:defRPr sz="4300">
                <a:solidFill>
                  <a:schemeClr val="tx2"/>
                </a:solidFill>
                <a:latin typeface="Calibri" panose="020F0502020204030204" pitchFamily="34" charset="0"/>
                <a:ea typeface="MS PGothic" panose="020B0600070205080204" pitchFamily="34" charset="-128"/>
                <a:cs typeface="Calibri" panose="020F0502020204030204" pitchFamily="34" charset="0"/>
              </a:defRPr>
            </a:lvl9pPr>
          </a:lstStyle>
          <a:p>
            <a:pPr algn="ctr" eaLnBrk="1" hangingPunct="1">
              <a:spcBef>
                <a:spcPct val="0"/>
              </a:spcBef>
              <a:buClrTx/>
              <a:buFontTx/>
              <a:buNone/>
            </a:pPr>
            <a:fld id="{B9F5BE47-91BD-4305-AB29-49309B3FF1CE}" type="slidenum">
              <a:rPr lang="de-DE" altLang="de-DE" sz="4800">
                <a:solidFill>
                  <a:schemeClr val="bg1"/>
                </a:solidFill>
                <a:latin typeface="Calibri Light" panose="020F0302020204030204" pitchFamily="34" charset="0"/>
                <a:cs typeface="Calibri Light" panose="020F0302020204030204" pitchFamily="34" charset="0"/>
              </a:rPr>
              <a:pPr algn="ctr" eaLnBrk="1" hangingPunct="1">
                <a:spcBef>
                  <a:spcPct val="0"/>
                </a:spcBef>
                <a:buClrTx/>
                <a:buFontTx/>
                <a:buNone/>
              </a:pPr>
              <a:t>9</a:t>
            </a:fld>
            <a:endParaRPr lang="de-DE" altLang="de-DE" sz="4800">
              <a:solidFill>
                <a:schemeClr val="bg1"/>
              </a:solidFill>
              <a:latin typeface="Calibri Light" panose="020F0302020204030204" pitchFamily="34" charset="0"/>
              <a:cs typeface="Calibri Light" panose="020F0302020204030204" pitchFamily="34" charset="0"/>
            </a:endParaRPr>
          </a:p>
        </p:txBody>
      </p:sp>
      <p:sp>
        <p:nvSpPr>
          <p:cNvPr id="11" name="Inhaltsplatzhalter 2"/>
          <p:cNvSpPr txBox="1">
            <a:spLocks/>
          </p:cNvSpPr>
          <p:nvPr/>
        </p:nvSpPr>
        <p:spPr bwMode="auto">
          <a:xfrm>
            <a:off x="807436" y="3194051"/>
            <a:ext cx="9708164" cy="848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685800" indent="-685800" algn="l" defTabSz="2436813" rtl="0" eaLnBrk="0" fontAlgn="base" hangingPunct="0">
              <a:spcBef>
                <a:spcPct val="20000"/>
              </a:spcBef>
              <a:spcAft>
                <a:spcPct val="0"/>
              </a:spcAft>
              <a:buClr>
                <a:srgbClr val="537FC2"/>
              </a:buClr>
              <a:buFont typeface="Arial"/>
              <a:buChar char="•"/>
              <a:defRPr sz="4500" kern="1200">
                <a:solidFill>
                  <a:schemeClr val="tx2"/>
                </a:solidFill>
                <a:latin typeface="Calibri"/>
                <a:ea typeface="MS PGothic" panose="020B0600070205080204" pitchFamily="34" charset="-128"/>
                <a:cs typeface="Calibri"/>
              </a:defRPr>
            </a:lvl1pPr>
            <a:lvl2pPr marL="1282700"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2pPr>
            <a:lvl3pPr marL="20097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3pPr>
            <a:lvl4pPr marL="2720975" indent="-571500" algn="l" defTabSz="2436813" rtl="0" eaLnBrk="0" fontAlgn="base" hangingPunct="0">
              <a:spcBef>
                <a:spcPct val="20000"/>
              </a:spcBef>
              <a:spcAft>
                <a:spcPct val="0"/>
              </a:spcAft>
              <a:buClr>
                <a:srgbClr val="537FC2"/>
              </a:buClr>
              <a:buFont typeface="Arial"/>
              <a:buChar char="•"/>
              <a:defRPr sz="4300" kern="1200">
                <a:solidFill>
                  <a:schemeClr val="tx2"/>
                </a:solidFill>
                <a:latin typeface="Calibri"/>
                <a:ea typeface="MS PGothic" panose="020B0600070205080204" pitchFamily="34" charset="-128"/>
                <a:cs typeface="Calibri"/>
              </a:defRPr>
            </a:lvl4pPr>
            <a:lvl5pPr marL="3432175" indent="-571500" algn="l" defTabSz="2436813" rtl="0" eaLnBrk="0" fontAlgn="base" hangingPunct="0">
              <a:spcBef>
                <a:spcPct val="20000"/>
              </a:spcBef>
              <a:spcAft>
                <a:spcPct val="0"/>
              </a:spcAft>
              <a:buClr>
                <a:srgbClr val="537FC2"/>
              </a:buClr>
              <a:buFont typeface="Arial"/>
              <a:buChar char="•"/>
              <a:defRPr sz="4000" kern="1200">
                <a:solidFill>
                  <a:schemeClr val="tx2"/>
                </a:solidFill>
                <a:latin typeface="Calibri"/>
                <a:ea typeface="MS PGothic" panose="020B0600070205080204" pitchFamily="34" charset="-128"/>
                <a:cs typeface="Calibri"/>
              </a:defRPr>
            </a:lvl5pPr>
            <a:lvl6pPr marL="6705586"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247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43983"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63177" indent="-609598" algn="l" defTabSz="2438394"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marL="0" indent="0">
              <a:buFont typeface="Arial"/>
              <a:buNone/>
              <a:defRPr/>
            </a:pPr>
            <a:r>
              <a:rPr lang="en-US" altLang="de-DE" sz="5400" dirty="0">
                <a:solidFill>
                  <a:srgbClr val="F5CB2D"/>
                </a:solidFill>
                <a:latin typeface="Calibri Light" panose="020F0302020204030204" pitchFamily="34" charset="0"/>
                <a:cs typeface="Calibri Light" panose="020F0302020204030204" pitchFamily="34" charset="0"/>
              </a:rPr>
              <a:t>Use additional features to interact with the customers</a:t>
            </a:r>
            <a:endParaRPr lang="en-US" altLang="de-DE" sz="3600" dirty="0">
              <a:solidFill>
                <a:srgbClr val="F5CB2D"/>
              </a:solidFill>
              <a:latin typeface="Calibri Light" panose="020F0302020204030204" pitchFamily="34" charset="0"/>
              <a:cs typeface="Calibri Light" panose="020F0302020204030204" pitchFamily="34" charset="0"/>
            </a:endParaRPr>
          </a:p>
          <a:p>
            <a:pPr marL="0" indent="0">
              <a:buNone/>
              <a:defRPr/>
            </a:pPr>
            <a:r>
              <a:rPr lang="en-US" sz="3600" dirty="0">
                <a:latin typeface="Calibri Light" panose="020F0302020204030204" pitchFamily="34" charset="0"/>
                <a:cs typeface="Calibri Light" panose="020F0302020204030204" pitchFamily="34" charset="0"/>
              </a:rPr>
              <a:t>CM/Track provides workflow activities that the customers can click to move their cases to the next step in the business process. They can fill forms with data which is needed in the course of the process</a:t>
            </a:r>
            <a:r>
              <a:rPr lang="en-US" altLang="de-DE" sz="3600" dirty="0">
                <a:latin typeface="Calibri Light" panose="020F0302020204030204" pitchFamily="34" charset="0"/>
                <a:cs typeface="Calibri Light" panose="020F0302020204030204" pitchFamily="34" charset="0"/>
              </a:rPr>
              <a:t>. </a:t>
            </a:r>
          </a:p>
          <a:p>
            <a:pPr marL="0" indent="0">
              <a:buNone/>
              <a:defRPr/>
            </a:pPr>
            <a:r>
              <a:rPr lang="en-US" altLang="de-DE" sz="3600" dirty="0">
                <a:latin typeface="Calibri Light" panose="020F0302020204030204" pitchFamily="34" charset="0"/>
                <a:cs typeface="Calibri Light" panose="020F0302020204030204" pitchFamily="34" charset="0"/>
              </a:rPr>
              <a:t>This new option to interact with customers, in addition to emails and comments, allows you to speed up case processing and improve customer satisfaction.</a:t>
            </a:r>
            <a:endParaRPr lang="en-US" sz="3600" dirty="0">
              <a:latin typeface="Calibri Light" panose="020F0302020204030204" pitchFamily="34" charset="0"/>
              <a:cs typeface="Calibri Light" panose="020F0302020204030204" pitchFamily="34" charset="0"/>
            </a:endParaRPr>
          </a:p>
        </p:txBody>
      </p:sp>
      <p:sp>
        <p:nvSpPr>
          <p:cNvPr id="10" name="Titel 1">
            <a:extLst>
              <a:ext uri="{FF2B5EF4-FFF2-40B4-BE49-F238E27FC236}">
                <a16:creationId xmlns:a16="http://schemas.microsoft.com/office/drawing/2014/main" id="{1E1DE4D7-0B81-4E86-A3FC-2CF76A9152E3}"/>
              </a:ext>
            </a:extLst>
          </p:cNvPr>
          <p:cNvSpPr>
            <a:spLocks noGrp="1"/>
          </p:cNvSpPr>
          <p:nvPr>
            <p:ph type="title"/>
          </p:nvPr>
        </p:nvSpPr>
        <p:spPr>
          <a:xfrm>
            <a:off x="1473200" y="314325"/>
            <a:ext cx="21415375" cy="1952625"/>
          </a:xfrm>
        </p:spPr>
        <p:txBody>
          <a:bodyPr/>
          <a:lstStyle/>
          <a:p>
            <a:r>
              <a:rPr lang="en-US" altLang="de-DE" sz="7500" dirty="0">
                <a:latin typeface="Calibri Light" panose="020F0302020204030204" pitchFamily="34" charset="0"/>
                <a:cs typeface="Calibri Light" panose="020F0302020204030204" pitchFamily="34" charset="0"/>
              </a:rPr>
              <a:t>Features of CM/Track</a:t>
            </a:r>
            <a:r>
              <a:rPr lang="de-DE" altLang="de-DE" sz="7500" dirty="0">
                <a:latin typeface="Calibri Light" panose="020F0302020204030204" pitchFamily="34" charset="0"/>
                <a:cs typeface="Calibri Light" panose="020F0302020204030204" pitchFamily="34" charset="0"/>
              </a:rPr>
              <a:t> </a:t>
            </a:r>
            <a:r>
              <a:rPr lang="en-US" altLang="de-DE" sz="8000" dirty="0">
                <a:latin typeface="Calibri Light" panose="020F0302020204030204" pitchFamily="34" charset="0"/>
                <a:cs typeface="Calibri Light" panose="020F0302020204030204" pitchFamily="34" charset="0"/>
              </a:rPr>
              <a:t>–</a:t>
            </a:r>
            <a:r>
              <a:rPr lang="de-DE" altLang="de-DE" sz="7500" dirty="0">
                <a:latin typeface="Calibri Light" panose="020F0302020204030204" pitchFamily="34" charset="0"/>
                <a:cs typeface="Calibri Light" panose="020F0302020204030204" pitchFamily="34" charset="0"/>
              </a:rPr>
              <a:t> </a:t>
            </a:r>
            <a:r>
              <a:rPr lang="en-US" altLang="de-DE" sz="7500" dirty="0">
                <a:latin typeface="Calibri Light" panose="020F0302020204030204" pitchFamily="34" charset="0"/>
                <a:cs typeface="Calibri Light" panose="020F0302020204030204" pitchFamily="34" charset="0"/>
              </a:rPr>
              <a:t>workflow activities</a:t>
            </a:r>
            <a:endParaRPr lang="en-US" altLang="de-DE" sz="7500" dirty="0">
              <a:solidFill>
                <a:srgbClr val="F5CB2D"/>
              </a:solidFill>
              <a:latin typeface="Calibri Light" panose="020F0302020204030204" pitchFamily="34" charset="0"/>
              <a:cs typeface="Calibri Light" panose="020F0302020204030204" pitchFamily="34" charset="0"/>
            </a:endParaRPr>
          </a:p>
        </p:txBody>
      </p:sp>
      <p:pic>
        <p:nvPicPr>
          <p:cNvPr id="5" name="Grafik 4" descr="Ein Bild, das Text, Screenshot, Software, Webseite enthält.&#10;&#10;KI-generierte Inhalte können fehlerhaft sein.">
            <a:extLst>
              <a:ext uri="{FF2B5EF4-FFF2-40B4-BE49-F238E27FC236}">
                <a16:creationId xmlns:a16="http://schemas.microsoft.com/office/drawing/2014/main" id="{2423841E-D41E-B02C-50BB-702295567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4939" y="3017671"/>
            <a:ext cx="12664800" cy="8483932"/>
          </a:xfrm>
          <a:prstGeom prst="rect">
            <a:avLst/>
          </a:prstGeom>
        </p:spPr>
      </p:pic>
    </p:spTree>
    <p:extLst>
      <p:ext uri="{BB962C8B-B14F-4D97-AF65-F5344CB8AC3E}">
        <p14:creationId xmlns:p14="http://schemas.microsoft.com/office/powerpoint/2010/main" val="2727438982"/>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235cd7db9dc35e16cadafe3431086d17ff1ca3a"/>
  <p:tag name="ISPRING_RESOURCE_PATHS_HASH_PRESENTER" val="d37cee478df9734777e7dfd1dbb0c960442e7257"/>
</p:tagLst>
</file>

<file path=ppt/theme/theme1.xml><?xml version="1.0" encoding="utf-8"?>
<a:theme xmlns:a="http://schemas.openxmlformats.org/drawingml/2006/main" name="5_Larissa">
  <a:themeElements>
    <a:clrScheme name="Benutzerdefiniert 3">
      <a:dk1>
        <a:sysClr val="windowText" lastClr="000000"/>
      </a:dk1>
      <a:lt1>
        <a:sysClr val="window" lastClr="FFFFFF"/>
      </a:lt1>
      <a:dk2>
        <a:srgbClr val="626262"/>
      </a:dk2>
      <a:lt2>
        <a:srgbClr val="F2F2F2"/>
      </a:lt2>
      <a:accent1>
        <a:srgbClr val="327DAF"/>
      </a:accent1>
      <a:accent2>
        <a:srgbClr val="A5CBE5"/>
      </a:accent2>
      <a:accent3>
        <a:srgbClr val="CDCDCD"/>
      </a:accent3>
      <a:accent4>
        <a:srgbClr val="FFD500"/>
      </a:accent4>
      <a:accent5>
        <a:srgbClr val="A4A4A4"/>
      </a:accent5>
      <a:accent6>
        <a:srgbClr val="F2F2F2"/>
      </a:accent6>
      <a:hlink>
        <a:srgbClr val="FFCC00"/>
      </a:hlink>
      <a:folHlink>
        <a:srgbClr val="FFCC00"/>
      </a:folHlink>
    </a:clrScheme>
    <a:fontScheme name="Benutzerdefiniert 3">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bg2">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smtClean="0">
            <a:solidFill>
              <a:schemeClr val="tx1">
                <a:lumMod val="65000"/>
                <a:lumOff val="35000"/>
              </a:schemeClr>
            </a:solidFill>
            <a:latin typeface="Calibri Light" panose="020F0302020204030204" pitchFamily="34" charset="0"/>
            <a:cs typeface="Calibri Light" panose="020F0302020204030204"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1108</Words>
  <Application>Microsoft Office PowerPoint</Application>
  <PresentationFormat>Benutzerdefiniert</PresentationFormat>
  <Paragraphs>106</Paragraphs>
  <Slides>13</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Calibri Light</vt:lpstr>
      <vt:lpstr>5_Larissa</vt:lpstr>
      <vt:lpstr>PowerPoint-Präsentation</vt:lpstr>
      <vt:lpstr>PowerPoint-Präsentation</vt:lpstr>
      <vt:lpstr>PowerPoint-Präsentation</vt:lpstr>
      <vt:lpstr>Advantages of CM/Track as a customer portal</vt:lpstr>
      <vt:lpstr>Features of CM/Track – start page</vt:lpstr>
      <vt:lpstr>Features of CM/Track – case list</vt:lpstr>
      <vt:lpstr>Features of CM/Track – case creation</vt:lpstr>
      <vt:lpstr>Features of CM/Track – case details</vt:lpstr>
      <vt:lpstr>Features of CM/Track – workflow activities</vt:lpstr>
      <vt:lpstr>Features of CM/Track – FAQs and news</vt:lpstr>
      <vt:lpstr>Features of CM/Track – start page</vt:lpstr>
      <vt:lpstr>Technical background of CM/Track</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Grafik 03</dc:creator>
  <cp:lastModifiedBy>Valentin Förg</cp:lastModifiedBy>
  <cp:revision>614</cp:revision>
  <cp:lastPrinted>2017-08-22T10:11:50Z</cp:lastPrinted>
  <dcterms:created xsi:type="dcterms:W3CDTF">2011-02-16T13:16:40Z</dcterms:created>
  <dcterms:modified xsi:type="dcterms:W3CDTF">2025-06-27T11:05:42Z</dcterms:modified>
</cp:coreProperties>
</file>